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60" r:id="rId2"/>
    <p:sldId id="299" r:id="rId3"/>
    <p:sldId id="262" r:id="rId4"/>
    <p:sldId id="300" r:id="rId5"/>
    <p:sldId id="301" r:id="rId6"/>
    <p:sldId id="30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98" r:id="rId25"/>
    <p:sldId id="283" r:id="rId26"/>
    <p:sldId id="284" r:id="rId27"/>
    <p:sldId id="287" r:id="rId28"/>
    <p:sldId id="285" r:id="rId29"/>
    <p:sldId id="286" r:id="rId30"/>
    <p:sldId id="289" r:id="rId31"/>
    <p:sldId id="290" r:id="rId32"/>
    <p:sldId id="288" r:id="rId33"/>
    <p:sldId id="291" r:id="rId34"/>
    <p:sldId id="292" r:id="rId35"/>
    <p:sldId id="293" r:id="rId36"/>
    <p:sldId id="294" r:id="rId37"/>
    <p:sldId id="295" r:id="rId38"/>
    <p:sldId id="278" r:id="rId39"/>
    <p:sldId id="279" r:id="rId40"/>
    <p:sldId id="280" r:id="rId41"/>
    <p:sldId id="303" r:id="rId42"/>
    <p:sldId id="304" r:id="rId43"/>
    <p:sldId id="296" r:id="rId44"/>
    <p:sldId id="297" r:id="rId45"/>
    <p:sldId id="257" r:id="rId46"/>
    <p:sldId id="258" r:id="rId47"/>
    <p:sldId id="259" r:id="rId48"/>
    <p:sldId id="282" r:id="rId49"/>
    <p:sldId id="30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dc1\home\jcollier\MPEI\JWC%20Business%20RBAs%20over%20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Business Reference By Appointment vs Total RBA</a:t>
            </a:r>
          </a:p>
        </c:rich>
      </c:tx>
      <c:overlay val="0"/>
      <c:spPr>
        <a:noFill/>
        <a:ln>
          <a:noFill/>
        </a:ln>
        <a:effectLst/>
      </c:spPr>
    </c:title>
    <c:autoTitleDeleted val="0"/>
    <c:plotArea>
      <c:layout/>
      <c:barChart>
        <c:barDir val="col"/>
        <c:grouping val="clustered"/>
        <c:varyColors val="0"/>
        <c:ser>
          <c:idx val="0"/>
          <c:order val="0"/>
          <c:tx>
            <c:strRef>
              <c:f>Sheet1!$A$2</c:f>
              <c:strCache>
                <c:ptCount val="1"/>
                <c:pt idx="0">
                  <c:v>Business RBA</c:v>
                </c:pt>
              </c:strCache>
            </c:strRef>
          </c:tx>
          <c:spPr>
            <a:solidFill>
              <a:schemeClr val="accent1"/>
            </a:solidFill>
            <a:ln>
              <a:noFill/>
            </a:ln>
            <a:effectLst/>
          </c:spPr>
          <c:invertIfNegative val="0"/>
          <c:dLbls>
            <c:delete val="1"/>
          </c:dLbls>
          <c:cat>
            <c:numRef>
              <c:f>Sheet1!$B$1:$D$1</c:f>
              <c:numCache>
                <c:formatCode>General</c:formatCode>
                <c:ptCount val="3"/>
                <c:pt idx="0">
                  <c:v>2016</c:v>
                </c:pt>
                <c:pt idx="1">
                  <c:v>2017</c:v>
                </c:pt>
                <c:pt idx="2">
                  <c:v>2018</c:v>
                </c:pt>
              </c:numCache>
            </c:numRef>
          </c:cat>
          <c:val>
            <c:numRef>
              <c:f>Sheet1!$B$2:$D$2</c:f>
              <c:numCache>
                <c:formatCode>General</c:formatCode>
                <c:ptCount val="3"/>
                <c:pt idx="0">
                  <c:v>14</c:v>
                </c:pt>
                <c:pt idx="1">
                  <c:v>12</c:v>
                </c:pt>
                <c:pt idx="2">
                  <c:v>10</c:v>
                </c:pt>
              </c:numCache>
            </c:numRef>
          </c:val>
          <c:extLst>
            <c:ext xmlns:c16="http://schemas.microsoft.com/office/drawing/2014/chart" uri="{C3380CC4-5D6E-409C-BE32-E72D297353CC}">
              <c16:uniqueId val="{00000000-D665-4AD2-835E-8D1401E280C9}"/>
            </c:ext>
          </c:extLst>
        </c:ser>
        <c:ser>
          <c:idx val="1"/>
          <c:order val="1"/>
          <c:tx>
            <c:strRef>
              <c:f>Sheet1!$A$3</c:f>
              <c:strCache>
                <c:ptCount val="1"/>
                <c:pt idx="0">
                  <c:v>Total RBA</c:v>
                </c:pt>
              </c:strCache>
            </c:strRef>
          </c:tx>
          <c:spPr>
            <a:solidFill>
              <a:schemeClr val="accent3"/>
            </a:solidFill>
            <a:ln>
              <a:noFill/>
            </a:ln>
            <a:effectLst/>
          </c:spPr>
          <c:invertIfNegative val="0"/>
          <c:dLbls>
            <c:delete val="1"/>
          </c:dLbls>
          <c:cat>
            <c:numRef>
              <c:f>Sheet1!$B$1:$D$1</c:f>
              <c:numCache>
                <c:formatCode>General</c:formatCode>
                <c:ptCount val="3"/>
                <c:pt idx="0">
                  <c:v>2016</c:v>
                </c:pt>
                <c:pt idx="1">
                  <c:v>2017</c:v>
                </c:pt>
                <c:pt idx="2">
                  <c:v>2018</c:v>
                </c:pt>
              </c:numCache>
            </c:numRef>
          </c:cat>
          <c:val>
            <c:numRef>
              <c:f>Sheet1!$B$3:$D$3</c:f>
              <c:numCache>
                <c:formatCode>General</c:formatCode>
                <c:ptCount val="3"/>
                <c:pt idx="0">
                  <c:v>41</c:v>
                </c:pt>
                <c:pt idx="1">
                  <c:v>26</c:v>
                </c:pt>
                <c:pt idx="2">
                  <c:v>40</c:v>
                </c:pt>
              </c:numCache>
            </c:numRef>
          </c:val>
          <c:extLst>
            <c:ext xmlns:c16="http://schemas.microsoft.com/office/drawing/2014/chart" uri="{C3380CC4-5D6E-409C-BE32-E72D297353CC}">
              <c16:uniqueId val="{00000001-D665-4AD2-835E-8D1401E280C9}"/>
            </c:ext>
          </c:extLst>
        </c:ser>
        <c:dLbls>
          <c:dLblPos val="outEnd"/>
          <c:showLegendKey val="0"/>
          <c:showVal val="1"/>
          <c:showCatName val="0"/>
          <c:showSerName val="0"/>
          <c:showPercent val="0"/>
          <c:showBubbleSize val="0"/>
        </c:dLbls>
        <c:gapWidth val="219"/>
        <c:overlap val="-27"/>
        <c:axId val="139503616"/>
        <c:axId val="36502848"/>
      </c:barChart>
      <c:catAx>
        <c:axId val="13950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502848"/>
        <c:crosses val="autoZero"/>
        <c:auto val="1"/>
        <c:lblAlgn val="ctr"/>
        <c:lblOffset val="100"/>
        <c:noMultiLvlLbl val="0"/>
      </c:catAx>
      <c:valAx>
        <c:axId val="36502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503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D40FB2-36A2-445F-91CB-DBA8686CE079}" type="datetimeFigureOut">
              <a:rPr lang="en-US" smtClean="0"/>
              <a:t>8/12/2019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22C45-B1D7-4D61-9C90-047B73B3BA84}" type="slidenum">
              <a:rPr lang="en-US" smtClean="0"/>
              <a:t>‹#›</a:t>
            </a:fld>
            <a:endParaRPr lang="en-US"/>
          </a:p>
        </p:txBody>
      </p:sp>
    </p:spTree>
    <p:extLst>
      <p:ext uri="{BB962C8B-B14F-4D97-AF65-F5344CB8AC3E}">
        <p14:creationId xmlns:p14="http://schemas.microsoft.com/office/powerpoint/2010/main" val="205370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31EBD164-2262-43D8-B6C3-5188760AD00F}" type="slidenum">
              <a:rPr lang="en-US" smtClean="0"/>
              <a:t>9</a:t>
            </a:fld>
            <a:endParaRPr lang="en-US"/>
          </a:p>
        </p:txBody>
      </p:sp>
    </p:spTree>
    <p:extLst>
      <p:ext uri="{BB962C8B-B14F-4D97-AF65-F5344CB8AC3E}">
        <p14:creationId xmlns:p14="http://schemas.microsoft.com/office/powerpoint/2010/main" val="124802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91435" tIns="45718" rIns="91435" bIns="45718"/>
          <a:lstStyle/>
          <a:p>
            <a:endParaRPr lang="en-US" dirty="0"/>
          </a:p>
        </p:txBody>
      </p:sp>
      <p:sp>
        <p:nvSpPr>
          <p:cNvPr id="4" name="Slide Number Placeholder 3"/>
          <p:cNvSpPr>
            <a:spLocks noGrp="1"/>
          </p:cNvSpPr>
          <p:nvPr>
            <p:ph type="sldNum" sz="quarter" idx="10"/>
          </p:nvPr>
        </p:nvSpPr>
        <p:spPr/>
        <p:txBody>
          <a:bodyPr lIns="91435" tIns="45718" rIns="91435" bIns="45718"/>
          <a:lstStyle/>
          <a:p>
            <a:fld id="{31EBD164-2262-43D8-B6C3-5188760AD00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710989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t>-create the MPEI, grew out of conversation with Mayor at Chamber Business Breakfast</a:t>
            </a:r>
            <a:endParaRPr/>
          </a:p>
          <a:p>
            <a:pPr marL="0" lvl="0" indent="0" rtl="0">
              <a:lnSpc>
                <a:spcPct val="100000"/>
              </a:lnSpc>
              <a:spcBef>
                <a:spcPts val="0"/>
              </a:spcBef>
              <a:spcAft>
                <a:spcPts val="0"/>
              </a:spcAft>
              <a:buNone/>
            </a:pPr>
            <a:r>
              <a:rPr lang="en"/>
              <a:t>-May not be the Village or Chamber for you--SBDC/SCORE/networking groups--find your partners and how you mesh to achieve the common goals. </a:t>
            </a:r>
            <a:endParaRPr/>
          </a:p>
          <a:p>
            <a:pPr marL="0" lvl="0" indent="0"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Added GSBB, DemNow, GSBC, Mergent Intellect to add to toolbox</a:t>
            </a:r>
            <a:endParaRPr/>
          </a:p>
          <a:p>
            <a:pPr marL="0" lvl="0" indent="0">
              <a:spcBef>
                <a:spcPts val="0"/>
              </a:spcBef>
              <a:spcAft>
                <a:spcPts val="0"/>
              </a:spcAft>
              <a:buNone/>
            </a:pPr>
            <a:r>
              <a:rPr lang="en"/>
              <a:t>Increased presence of nonprofit resources based on community input/trends/(GSBB)</a:t>
            </a:r>
            <a:endParaRPr/>
          </a:p>
        </p:txBody>
      </p:sp>
    </p:spTree>
    <p:extLst>
      <p:ext uri="{BB962C8B-B14F-4D97-AF65-F5344CB8AC3E}">
        <p14:creationId xmlns:p14="http://schemas.microsoft.com/office/powerpoint/2010/main" val="2498245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Always emphasized RBA, more push as add web resources</a:t>
            </a:r>
            <a:endParaRPr dirty="0"/>
          </a:p>
          <a:p>
            <a:pPr marL="0" lvl="0" indent="0">
              <a:spcBef>
                <a:spcPts val="0"/>
              </a:spcBef>
              <a:spcAft>
                <a:spcPts val="0"/>
              </a:spcAft>
              <a:buNone/>
            </a:pPr>
            <a:r>
              <a:rPr lang="en" dirty="0"/>
              <a:t>Adding new databases increased RBA’s, demonstrate how to use, repeat appts, business library card for office use</a:t>
            </a:r>
            <a:endParaRPr dirty="0"/>
          </a:p>
        </p:txBody>
      </p:sp>
    </p:spTree>
    <p:extLst>
      <p:ext uri="{BB962C8B-B14F-4D97-AF65-F5344CB8AC3E}">
        <p14:creationId xmlns:p14="http://schemas.microsoft.com/office/powerpoint/2010/main" val="4093532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C6372F-CDF0-4A94-9BF0-A393DEAD7106}"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772972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372F-CDF0-4A94-9BF0-A393DEAD7106}"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1747252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372F-CDF0-4A94-9BF0-A393DEAD7106}"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3951658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78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372F-CDF0-4A94-9BF0-A393DEAD7106}"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2312868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C6372F-CDF0-4A94-9BF0-A393DEAD7106}"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186485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C6372F-CDF0-4A94-9BF0-A393DEAD7106}" type="datetimeFigureOut">
              <a:rPr lang="en-US" smtClean="0"/>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1222757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C6372F-CDF0-4A94-9BF0-A393DEAD7106}" type="datetimeFigureOut">
              <a:rPr lang="en-US" smtClean="0"/>
              <a:t>8/12/2019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247547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C6372F-CDF0-4A94-9BF0-A393DEAD7106}" type="datetimeFigureOut">
              <a:rPr lang="en-US" smtClean="0"/>
              <a:t>8/12/2019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56910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6372F-CDF0-4A94-9BF0-A393DEAD7106}" type="datetimeFigureOut">
              <a:rPr lang="en-US" smtClean="0"/>
              <a:t>8/12/2019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225371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C6372F-CDF0-4A94-9BF0-A393DEAD7106}" type="datetimeFigureOut">
              <a:rPr lang="en-US" smtClean="0"/>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172723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C6372F-CDF0-4A94-9BF0-A393DEAD7106}" type="datetimeFigureOut">
              <a:rPr lang="en-US" smtClean="0"/>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6EA2A-0ADB-4B09-9467-3EC3F35E8FD9}" type="slidenum">
              <a:rPr lang="en-US" smtClean="0"/>
              <a:t>‹#›</a:t>
            </a:fld>
            <a:endParaRPr lang="en-US"/>
          </a:p>
        </p:txBody>
      </p:sp>
    </p:spTree>
    <p:extLst>
      <p:ext uri="{BB962C8B-B14F-4D97-AF65-F5344CB8AC3E}">
        <p14:creationId xmlns:p14="http://schemas.microsoft.com/office/powerpoint/2010/main" val="33334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6372F-CDF0-4A94-9BF0-A393DEAD7106}" type="datetimeFigureOut">
              <a:rPr lang="en-US" smtClean="0"/>
              <a:t>8/12/2019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6EA2A-0ADB-4B09-9467-3EC3F35E8FD9}" type="slidenum">
              <a:rPr lang="en-US" smtClean="0"/>
              <a:t>‹#›</a:t>
            </a:fld>
            <a:endParaRPr lang="en-US"/>
          </a:p>
        </p:txBody>
      </p:sp>
    </p:spTree>
    <p:extLst>
      <p:ext uri="{BB962C8B-B14F-4D97-AF65-F5344CB8AC3E}">
        <p14:creationId xmlns:p14="http://schemas.microsoft.com/office/powerpoint/2010/main" val="3818869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mailto:dbrawley@carbondale.lib.il.us"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www.carbondale.lib.il.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s://nextcity.org/daily/entry/library-systems-embracing-their-new-roles-as-social-service-hubs"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nationswell.com/library-social-services/" TargetMode="External"/><Relationship Id="rId5" Type="http://schemas.openxmlformats.org/officeDocument/2006/relationships/hyperlink" Target="https://americanlibrariesmagazine.org/blogs/the-scoop/pla-social-worker-walks-library/"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14166"/>
          <a:stretch/>
        </p:blipFill>
        <p:spPr>
          <a:xfrm>
            <a:off x="0" y="0"/>
            <a:ext cx="9144000" cy="5886450"/>
          </a:xfrm>
          <a:prstGeom prst="rect">
            <a:avLst/>
          </a:prstGeom>
        </p:spPr>
      </p:pic>
      <p:sp>
        <p:nvSpPr>
          <p:cNvPr id="3" name="TextBox 2"/>
          <p:cNvSpPr txBox="1"/>
          <p:nvPr/>
        </p:nvSpPr>
        <p:spPr>
          <a:xfrm>
            <a:off x="5819307" y="5923983"/>
            <a:ext cx="3324693" cy="646331"/>
          </a:xfrm>
          <a:prstGeom prst="rect">
            <a:avLst/>
          </a:prstGeom>
          <a:noFill/>
        </p:spPr>
        <p:txBody>
          <a:bodyPr wrap="none" rtlCol="0">
            <a:spAutoFit/>
          </a:bodyPr>
          <a:lstStyle/>
          <a:p>
            <a:r>
              <a:rPr lang="en-US" dirty="0"/>
              <a:t>Diana Brawley </a:t>
            </a:r>
            <a:r>
              <a:rPr lang="en-US" dirty="0" err="1"/>
              <a:t>Sussman</a:t>
            </a:r>
            <a:r>
              <a:rPr lang="en-US" dirty="0"/>
              <a:t>, Director </a:t>
            </a:r>
          </a:p>
          <a:p>
            <a:r>
              <a:rPr lang="en-US" dirty="0"/>
              <a:t>Carbondale Public Library</a:t>
            </a:r>
          </a:p>
        </p:txBody>
      </p:sp>
      <p:sp>
        <p:nvSpPr>
          <p:cNvPr id="5" name="TextBox 4"/>
          <p:cNvSpPr txBox="1"/>
          <p:nvPr/>
        </p:nvSpPr>
        <p:spPr>
          <a:xfrm>
            <a:off x="0" y="5369986"/>
            <a:ext cx="5088573" cy="1754326"/>
          </a:xfrm>
          <a:prstGeom prst="rect">
            <a:avLst/>
          </a:prstGeom>
          <a:noFill/>
        </p:spPr>
        <p:txBody>
          <a:bodyPr wrap="none" rtlCol="0">
            <a:spAutoFit/>
          </a:bodyPr>
          <a:lstStyle/>
          <a:p>
            <a:endParaRPr lang="en-US" dirty="0"/>
          </a:p>
          <a:p>
            <a:endParaRPr lang="en-US" b="1" dirty="0"/>
          </a:p>
          <a:p>
            <a:r>
              <a:rPr lang="en-US" b="1" dirty="0"/>
              <a:t>Downstate City/County Management Association</a:t>
            </a:r>
          </a:p>
          <a:p>
            <a:r>
              <a:rPr lang="en-US" b="1" dirty="0"/>
              <a:t>Southwestern Illinois City Management Association</a:t>
            </a:r>
          </a:p>
          <a:p>
            <a:r>
              <a:rPr lang="en-US" b="1" dirty="0"/>
              <a:t>August 9, 2019</a:t>
            </a:r>
          </a:p>
          <a:p>
            <a:endParaRPr lang="en-US" dirty="0"/>
          </a:p>
        </p:txBody>
      </p:sp>
      <p:sp>
        <p:nvSpPr>
          <p:cNvPr id="7" name="TextBox 6"/>
          <p:cNvSpPr txBox="1"/>
          <p:nvPr/>
        </p:nvSpPr>
        <p:spPr>
          <a:xfrm>
            <a:off x="845102" y="144780"/>
            <a:ext cx="8298898" cy="2123658"/>
          </a:xfrm>
          <a:prstGeom prst="rect">
            <a:avLst/>
          </a:prstGeom>
          <a:noFill/>
        </p:spPr>
        <p:txBody>
          <a:bodyPr wrap="square" rtlCol="0">
            <a:spAutoFit/>
          </a:bodyPr>
          <a:lstStyle/>
          <a:p>
            <a:pPr algn="r"/>
            <a:r>
              <a:rPr lang="en-US" sz="4400" b="1" dirty="0"/>
              <a:t>Public Libraries as</a:t>
            </a:r>
          </a:p>
          <a:p>
            <a:pPr algn="r"/>
            <a:r>
              <a:rPr lang="en-US" sz="4400" b="1" dirty="0"/>
              <a:t> Community Development Partners</a:t>
            </a:r>
          </a:p>
        </p:txBody>
      </p:sp>
    </p:spTree>
    <p:extLst>
      <p:ext uri="{BB962C8B-B14F-4D97-AF65-F5344CB8AC3E}">
        <p14:creationId xmlns:p14="http://schemas.microsoft.com/office/powerpoint/2010/main" val="2731407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857" b="4038"/>
          <a:stretch/>
        </p:blipFill>
        <p:spPr>
          <a:xfrm>
            <a:off x="0" y="3657601"/>
            <a:ext cx="2620518" cy="32004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66"/>
          <a:stretch/>
        </p:blipFill>
        <p:spPr>
          <a:xfrm>
            <a:off x="2620518" y="3657600"/>
            <a:ext cx="4572000" cy="32004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6050"/>
          <a:stretch/>
        </p:blipFill>
        <p:spPr>
          <a:xfrm>
            <a:off x="4876799" y="0"/>
            <a:ext cx="2315719" cy="3657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876800" cy="3657600"/>
          </a:xfrm>
          <a:prstGeom prst="rect">
            <a:avLst/>
          </a:prstGeom>
        </p:spPr>
      </p:pic>
      <p:sp>
        <p:nvSpPr>
          <p:cNvPr id="6" name="TextBox 5"/>
          <p:cNvSpPr txBox="1"/>
          <p:nvPr/>
        </p:nvSpPr>
        <p:spPr>
          <a:xfrm>
            <a:off x="7192519" y="8467"/>
            <a:ext cx="1951482" cy="3046988"/>
          </a:xfrm>
          <a:prstGeom prst="rect">
            <a:avLst/>
          </a:prstGeom>
          <a:noFill/>
        </p:spPr>
        <p:txBody>
          <a:bodyPr wrap="square" rtlCol="0">
            <a:spAutoFit/>
          </a:bodyPr>
          <a:lstStyle/>
          <a:p>
            <a:r>
              <a:rPr lang="en-US" sz="2400" b="1" dirty="0"/>
              <a:t>Carbondale Public Library </a:t>
            </a:r>
          </a:p>
          <a:p>
            <a:endParaRPr lang="en-US" sz="2400" b="1" dirty="0"/>
          </a:p>
          <a:p>
            <a:r>
              <a:rPr lang="en-US" sz="2400" b="1" dirty="0"/>
              <a:t>Social Work Interns </a:t>
            </a:r>
          </a:p>
          <a:p>
            <a:endParaRPr lang="en-US" sz="2400" b="1" dirty="0"/>
          </a:p>
          <a:p>
            <a:r>
              <a:rPr lang="en-US" sz="2400" b="1" dirty="0"/>
              <a:t>2015-2019</a:t>
            </a:r>
          </a:p>
        </p:txBody>
      </p:sp>
      <p:sp>
        <p:nvSpPr>
          <p:cNvPr id="7" name="TextBox 6"/>
          <p:cNvSpPr txBox="1"/>
          <p:nvPr/>
        </p:nvSpPr>
        <p:spPr>
          <a:xfrm>
            <a:off x="7192518" y="3202762"/>
            <a:ext cx="1954381" cy="3862596"/>
          </a:xfrm>
          <a:prstGeom prst="rect">
            <a:avLst/>
          </a:prstGeom>
          <a:noFill/>
        </p:spPr>
        <p:txBody>
          <a:bodyPr wrap="none" rtlCol="0">
            <a:spAutoFit/>
          </a:bodyPr>
          <a:lstStyle/>
          <a:p>
            <a:r>
              <a:rPr lang="en-US" b="1" dirty="0">
                <a:solidFill>
                  <a:srgbClr val="C00000"/>
                </a:solidFill>
              </a:rPr>
              <a:t>Interns serve</a:t>
            </a:r>
          </a:p>
          <a:p>
            <a:r>
              <a:rPr lang="en-US" b="1" dirty="0">
                <a:solidFill>
                  <a:srgbClr val="C00000"/>
                </a:solidFill>
              </a:rPr>
              <a:t>60+ patrons</a:t>
            </a:r>
          </a:p>
          <a:p>
            <a:r>
              <a:rPr lang="en-US" b="1" dirty="0">
                <a:solidFill>
                  <a:srgbClr val="C00000"/>
                </a:solidFill>
              </a:rPr>
              <a:t>each school </a:t>
            </a:r>
          </a:p>
          <a:p>
            <a:r>
              <a:rPr lang="en-US" b="1" dirty="0">
                <a:solidFill>
                  <a:srgbClr val="C00000"/>
                </a:solidFill>
              </a:rPr>
              <a:t>year.</a:t>
            </a:r>
          </a:p>
          <a:p>
            <a:endParaRPr lang="en-US" b="1" dirty="0">
              <a:solidFill>
                <a:srgbClr val="C00000"/>
              </a:solidFill>
            </a:endParaRPr>
          </a:p>
          <a:p>
            <a:r>
              <a:rPr lang="en-US" b="1" dirty="0">
                <a:solidFill>
                  <a:srgbClr val="C00000"/>
                </a:solidFill>
              </a:rPr>
              <a:t>Most service</a:t>
            </a:r>
          </a:p>
          <a:p>
            <a:r>
              <a:rPr lang="en-US" b="1" dirty="0">
                <a:solidFill>
                  <a:srgbClr val="C00000"/>
                </a:solidFill>
              </a:rPr>
              <a:t>needs are </a:t>
            </a:r>
          </a:p>
          <a:p>
            <a:r>
              <a:rPr lang="en-US" b="1" dirty="0">
                <a:solidFill>
                  <a:srgbClr val="C00000"/>
                </a:solidFill>
              </a:rPr>
              <a:t>related to </a:t>
            </a:r>
          </a:p>
          <a:p>
            <a:r>
              <a:rPr lang="en-US" b="1" dirty="0">
                <a:solidFill>
                  <a:srgbClr val="C00000"/>
                </a:solidFill>
              </a:rPr>
              <a:t>housing,</a:t>
            </a:r>
          </a:p>
          <a:p>
            <a:r>
              <a:rPr lang="en-US" b="1" dirty="0">
                <a:solidFill>
                  <a:srgbClr val="C00000"/>
                </a:solidFill>
              </a:rPr>
              <a:t>bill-pay, jobs, or</a:t>
            </a:r>
          </a:p>
          <a:p>
            <a:r>
              <a:rPr lang="en-US" b="1" dirty="0">
                <a:solidFill>
                  <a:srgbClr val="C00000"/>
                </a:solidFill>
              </a:rPr>
              <a:t>transportation.</a:t>
            </a:r>
          </a:p>
          <a:p>
            <a:endParaRPr lang="en-US" sz="2300" b="1" dirty="0">
              <a:solidFill>
                <a:srgbClr val="FF0000"/>
              </a:solidFill>
            </a:endParaRPr>
          </a:p>
          <a:p>
            <a:endParaRPr lang="en-US" sz="2400" b="1" dirty="0">
              <a:solidFill>
                <a:srgbClr val="FF0000"/>
              </a:solidFill>
            </a:endParaRPr>
          </a:p>
        </p:txBody>
      </p:sp>
    </p:spTree>
    <p:extLst>
      <p:ext uri="{BB962C8B-B14F-4D97-AF65-F5344CB8AC3E}">
        <p14:creationId xmlns:p14="http://schemas.microsoft.com/office/powerpoint/2010/main" val="25065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99544"/>
            <a:ext cx="9292929" cy="584775"/>
          </a:xfrm>
          <a:prstGeom prst="rect">
            <a:avLst/>
          </a:prstGeom>
          <a:noFill/>
        </p:spPr>
        <p:txBody>
          <a:bodyPr wrap="none" rtlCol="0">
            <a:spAutoFit/>
          </a:bodyPr>
          <a:lstStyle/>
          <a:p>
            <a:r>
              <a:rPr lang="en-US" sz="3200" b="1" dirty="0"/>
              <a:t>Models for Providing Social Work in Libraries: </a:t>
            </a:r>
          </a:p>
        </p:txBody>
      </p:sp>
      <p:sp>
        <p:nvSpPr>
          <p:cNvPr id="3" name="TextBox 2"/>
          <p:cNvSpPr txBox="1"/>
          <p:nvPr/>
        </p:nvSpPr>
        <p:spPr>
          <a:xfrm>
            <a:off x="1" y="1021800"/>
            <a:ext cx="9144000" cy="6001643"/>
          </a:xfrm>
          <a:prstGeom prst="rect">
            <a:avLst/>
          </a:prstGeom>
          <a:noFill/>
        </p:spPr>
        <p:txBody>
          <a:bodyPr wrap="square" rtlCol="0">
            <a:spAutoFit/>
          </a:bodyPr>
          <a:lstStyle/>
          <a:p>
            <a:pPr marL="457200" indent="-457200">
              <a:buFontTx/>
              <a:buChar char="-"/>
            </a:pPr>
            <a:r>
              <a:rPr lang="en-US" sz="2400" b="1" dirty="0"/>
              <a:t>Interns: </a:t>
            </a:r>
            <a:r>
              <a:rPr lang="en-US" sz="2400" dirty="0"/>
              <a:t>Unpaid students, minimal cost, in partnership with a university, university pays malpractice insurance, annual turnover, learning curve, service gaps between semesters </a:t>
            </a:r>
            <a:r>
              <a:rPr lang="en-US" dirty="0"/>
              <a:t>(Carbondale Public Library)</a:t>
            </a:r>
          </a:p>
          <a:p>
            <a:pPr marL="457200" indent="-457200">
              <a:buFontTx/>
              <a:buChar char="-"/>
            </a:pPr>
            <a:endParaRPr lang="en-US" sz="2800" dirty="0"/>
          </a:p>
          <a:p>
            <a:pPr marL="457200" indent="-457200">
              <a:buFontTx/>
              <a:buChar char="-"/>
            </a:pPr>
            <a:r>
              <a:rPr lang="en-US" sz="2400" b="1" dirty="0"/>
              <a:t>Partner agencies: </a:t>
            </a:r>
            <a:r>
              <a:rPr lang="en-US" sz="2400" dirty="0"/>
              <a:t>Outside service providers work inside the library a certain number of hours each week, minimal cost, partner agency pays malpractice insurance, level and type of service must be negotiated </a:t>
            </a:r>
            <a:r>
              <a:rPr lang="en-US" dirty="0"/>
              <a:t>(San Diego Public Library)</a:t>
            </a:r>
          </a:p>
          <a:p>
            <a:pPr marL="457200" indent="-457200">
              <a:buFontTx/>
              <a:buChar char="-"/>
            </a:pPr>
            <a:endParaRPr lang="en-US" sz="2800" dirty="0"/>
          </a:p>
          <a:p>
            <a:pPr marL="457200" indent="-457200">
              <a:buFontTx/>
              <a:buChar char="-"/>
            </a:pPr>
            <a:r>
              <a:rPr lang="en-US" sz="2400" b="1" dirty="0"/>
              <a:t>Paid social worker(s) on staff: </a:t>
            </a:r>
            <a:r>
              <a:rPr lang="en-US" sz="2400" dirty="0"/>
              <a:t>Personnel and insurance costs incurred by library, consistent long-term service provision, level and type of service determined by library, may supplement or replace security guards </a:t>
            </a:r>
            <a:r>
              <a:rPr lang="en-US" dirty="0"/>
              <a:t>(Oak Park Public Library, San Francisco Public Library)</a:t>
            </a:r>
          </a:p>
          <a:p>
            <a:pPr marL="457200" indent="-457200">
              <a:buFontTx/>
              <a:buChar char="-"/>
            </a:pPr>
            <a:endParaRPr lang="en-US" sz="2800" dirty="0"/>
          </a:p>
        </p:txBody>
      </p:sp>
    </p:spTree>
    <p:extLst>
      <p:ext uri="{BB962C8B-B14F-4D97-AF65-F5344CB8AC3E}">
        <p14:creationId xmlns:p14="http://schemas.microsoft.com/office/powerpoint/2010/main" val="2491152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228600"/>
            <a:ext cx="8768939" cy="5755422"/>
          </a:xfrm>
          <a:prstGeom prst="rect">
            <a:avLst/>
          </a:prstGeom>
          <a:noFill/>
        </p:spPr>
        <p:txBody>
          <a:bodyPr wrap="none" rtlCol="0">
            <a:spAutoFit/>
          </a:bodyPr>
          <a:lstStyle/>
          <a:p>
            <a:pPr fontAlgn="auto">
              <a:spcBef>
                <a:spcPts val="0"/>
              </a:spcBef>
              <a:spcAft>
                <a:spcPts val="0"/>
              </a:spcAft>
            </a:pPr>
            <a:r>
              <a:rPr sz="3200" b="1" kern="1200" dirty="0">
                <a:solidFill>
                  <a:prstClr val="black"/>
                </a:solidFill>
                <a:latin typeface="Calibri"/>
                <a:ea typeface="+mn-ea"/>
                <a:cs typeface="+mn-cs"/>
              </a:rPr>
              <a:t>Carbondale Public Library Social Work Interns are: </a:t>
            </a:r>
            <a:endParaRPr lang="en-US" sz="3200" b="1" kern="1200" dirty="0">
              <a:solidFill>
                <a:prstClr val="black"/>
              </a:solidFill>
              <a:latin typeface="Calibri"/>
              <a:ea typeface="+mn-ea"/>
              <a:cs typeface="+mn-cs"/>
            </a:endParaRPr>
          </a:p>
          <a:p>
            <a:pPr fontAlgn="auto">
              <a:spcBef>
                <a:spcPts val="0"/>
              </a:spcBef>
              <a:spcAft>
                <a:spcPts val="0"/>
              </a:spcAft>
            </a:pPr>
            <a:endParaRPr sz="2400" b="1" kern="1200" dirty="0">
              <a:solidFill>
                <a:prstClr val="black"/>
              </a:solidFill>
              <a:latin typeface="Calibri"/>
              <a:ea typeface="+mn-ea"/>
              <a:cs typeface="+mn-cs"/>
            </a:endParaRP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Volunteers</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Stationed in the library 14-20 hours per week</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Serving 2 semesters (9 months)</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Completing the MSW program at SIU</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Supervised by a licensed social worker 1 hour per week</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Stationed at a table in the library</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Learning about area services through outreach</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Educating library staff </a:t>
            </a:r>
            <a:endParaRPr lang="en-US" sz="2400" kern="1200" dirty="0">
              <a:solidFill>
                <a:prstClr val="black"/>
              </a:solidFill>
              <a:latin typeface="Calibri"/>
            </a:endParaRPr>
          </a:p>
          <a:p>
            <a:pPr fontAlgn="auto">
              <a:spcBef>
                <a:spcPts val="0"/>
              </a:spcBef>
              <a:spcAft>
                <a:spcPts val="0"/>
              </a:spcAft>
            </a:pPr>
            <a:r>
              <a:rPr lang="en-US" sz="2400" dirty="0">
                <a:solidFill>
                  <a:prstClr val="black"/>
                </a:solidFill>
                <a:latin typeface="Calibri"/>
              </a:rPr>
              <a:t>    </a:t>
            </a:r>
            <a:r>
              <a:rPr sz="2400" kern="1200" dirty="0">
                <a:solidFill>
                  <a:prstClr val="black"/>
                </a:solidFill>
                <a:latin typeface="Calibri"/>
              </a:rPr>
              <a:t>about area services</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Expanding the library’s </a:t>
            </a:r>
            <a:endParaRPr lang="en-US" sz="2400" kern="1200" dirty="0">
              <a:solidFill>
                <a:prstClr val="black"/>
              </a:solidFill>
              <a:latin typeface="Calibri"/>
            </a:endParaRPr>
          </a:p>
          <a:p>
            <a:pPr fontAlgn="auto">
              <a:spcBef>
                <a:spcPts val="0"/>
              </a:spcBef>
              <a:spcAft>
                <a:spcPts val="0"/>
              </a:spcAft>
            </a:pPr>
            <a:r>
              <a:rPr lang="en-US" sz="2400" dirty="0">
                <a:solidFill>
                  <a:prstClr val="black"/>
                </a:solidFill>
                <a:latin typeface="Calibri"/>
              </a:rPr>
              <a:t>    </a:t>
            </a:r>
            <a:r>
              <a:rPr sz="2400" kern="1200" dirty="0">
                <a:solidFill>
                  <a:prstClr val="black"/>
                </a:solidFill>
                <a:latin typeface="Calibri"/>
              </a:rPr>
              <a:t>information services</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rPr>
              <a:t>Covered for malpractice </a:t>
            </a:r>
            <a:endParaRPr lang="en-US" sz="2400" kern="1200" dirty="0">
              <a:solidFill>
                <a:prstClr val="black"/>
              </a:solidFill>
              <a:latin typeface="Calibri"/>
            </a:endParaRPr>
          </a:p>
          <a:p>
            <a:pPr fontAlgn="auto">
              <a:spcBef>
                <a:spcPts val="0"/>
              </a:spcBef>
              <a:spcAft>
                <a:spcPts val="0"/>
              </a:spcAft>
            </a:pPr>
            <a:r>
              <a:rPr lang="en-US" sz="2400" dirty="0">
                <a:solidFill>
                  <a:prstClr val="black"/>
                </a:solidFill>
                <a:latin typeface="Calibri"/>
              </a:rPr>
              <a:t>    </a:t>
            </a:r>
            <a:r>
              <a:rPr sz="2400" kern="1200" dirty="0">
                <a:solidFill>
                  <a:prstClr val="black"/>
                </a:solidFill>
                <a:latin typeface="Calibri"/>
              </a:rPr>
              <a:t>by SIU</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336" b="11727"/>
          <a:stretch/>
        </p:blipFill>
        <p:spPr>
          <a:xfrm>
            <a:off x="3840480" y="3678193"/>
            <a:ext cx="5303520" cy="3179807"/>
          </a:xfrm>
          <a:prstGeom prst="rect">
            <a:avLst/>
          </a:prstGeom>
        </p:spPr>
      </p:pic>
    </p:spTree>
    <p:extLst>
      <p:ext uri="{BB962C8B-B14F-4D97-AF65-F5344CB8AC3E}">
        <p14:creationId xmlns:p14="http://schemas.microsoft.com/office/powerpoint/2010/main" val="681664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5940088"/>
          </a:xfrm>
          <a:prstGeom prst="rect">
            <a:avLst/>
          </a:prstGeom>
        </p:spPr>
        <p:txBody>
          <a:bodyPr wrap="square" rtlCol="0">
            <a:spAutoFit/>
          </a:bodyPr>
          <a:lstStyle/>
          <a:p>
            <a:pPr fontAlgn="auto">
              <a:spcBef>
                <a:spcPts val="0"/>
              </a:spcBef>
              <a:spcAft>
                <a:spcPts val="0"/>
              </a:spcAft>
            </a:pPr>
            <a:r>
              <a:rPr sz="3200" b="1" kern="1200" dirty="0">
                <a:solidFill>
                  <a:prstClr val="black"/>
                </a:solidFill>
                <a:latin typeface="Calibri"/>
                <a:ea typeface="+mn-ea"/>
                <a:cs typeface="+mn-cs"/>
              </a:rPr>
              <a:t>MSW Social Work Interns provide: </a:t>
            </a:r>
          </a:p>
          <a:p>
            <a:pPr fontAlgn="auto">
              <a:spcBef>
                <a:spcPts val="0"/>
              </a:spcBef>
              <a:spcAft>
                <a:spcPts val="0"/>
              </a:spcAft>
            </a:pPr>
            <a:endParaRPr lang="en-US" sz="2400" kern="1200" dirty="0">
              <a:solidFill>
                <a:prstClr val="black"/>
              </a:solidFill>
              <a:latin typeface="Calibri"/>
              <a:ea typeface="+mn-ea"/>
              <a:cs typeface="+mn-cs"/>
            </a:endParaRP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Case management </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Needs Assessment </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Resource referrals for</a:t>
            </a:r>
            <a:r>
              <a:rPr lang="en-US" sz="2400" kern="1200" dirty="0">
                <a:solidFill>
                  <a:prstClr val="black"/>
                </a:solidFill>
                <a:latin typeface="Calibri"/>
                <a:ea typeface="+mn-ea"/>
                <a:cs typeface="+mn-cs"/>
              </a:rPr>
              <a:t> </a:t>
            </a:r>
            <a:r>
              <a:rPr sz="2400" kern="1200" dirty="0">
                <a:solidFill>
                  <a:prstClr val="black"/>
                </a:solidFill>
                <a:latin typeface="Calibri"/>
                <a:ea typeface="+mn-ea"/>
                <a:cs typeface="+mn-cs"/>
              </a:rPr>
              <a:t>housing, employment, medical services, food banks, child care, public aid </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Assistance with employment and education </a:t>
            </a:r>
            <a:endParaRPr lang="en-US" sz="2400" kern="1200" dirty="0">
              <a:solidFill>
                <a:prstClr val="black"/>
              </a:solidFill>
              <a:latin typeface="Calibri"/>
              <a:ea typeface="+mn-ea"/>
              <a:cs typeface="+mn-cs"/>
            </a:endParaRPr>
          </a:p>
          <a:p>
            <a:pPr fontAlgn="auto">
              <a:spcBef>
                <a:spcPts val="0"/>
              </a:spcBef>
              <a:spcAft>
                <a:spcPts val="0"/>
              </a:spcAft>
            </a:pPr>
            <a:r>
              <a:rPr lang="en-US" sz="2400" dirty="0">
                <a:solidFill>
                  <a:prstClr val="black"/>
                </a:solidFill>
                <a:latin typeface="Calibri"/>
              </a:rPr>
              <a:t>    </a:t>
            </a:r>
            <a:r>
              <a:rPr sz="2400" kern="1200" dirty="0">
                <a:solidFill>
                  <a:prstClr val="black"/>
                </a:solidFill>
                <a:latin typeface="Calibri"/>
                <a:ea typeface="+mn-ea"/>
                <a:cs typeface="+mn-cs"/>
              </a:rPr>
              <a:t>applications </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Advocacy for individuals </a:t>
            </a:r>
          </a:p>
          <a:p>
            <a:pPr marL="285750" indent="-285750" fontAlgn="auto">
              <a:spcBef>
                <a:spcPts val="0"/>
              </a:spcBef>
              <a:spcAft>
                <a:spcPts val="0"/>
              </a:spcAft>
              <a:buFont typeface="Arial" panose="020B0604020202020204" pitchFamily="34" charset="0"/>
              <a:buChar char="•"/>
            </a:pPr>
            <a:r>
              <a:rPr lang="en-US" sz="2400" kern="1200" dirty="0">
                <a:solidFill>
                  <a:prstClr val="black"/>
                </a:solidFill>
                <a:latin typeface="Calibri"/>
                <a:ea typeface="+mn-ea"/>
                <a:cs typeface="+mn-cs"/>
              </a:rPr>
              <a:t>Vetting of client applications for emergency </a:t>
            </a:r>
          </a:p>
          <a:p>
            <a:pPr fontAlgn="auto">
              <a:spcBef>
                <a:spcPts val="0"/>
              </a:spcBef>
              <a:spcAft>
                <a:spcPts val="0"/>
              </a:spcAft>
            </a:pPr>
            <a:r>
              <a:rPr lang="en-US" sz="2400" dirty="0">
                <a:solidFill>
                  <a:prstClr val="black"/>
                </a:solidFill>
                <a:latin typeface="Calibri"/>
              </a:rPr>
              <a:t>    </a:t>
            </a:r>
            <a:r>
              <a:rPr lang="en-US" sz="2400" kern="1200" dirty="0">
                <a:solidFill>
                  <a:prstClr val="black"/>
                </a:solidFill>
                <a:latin typeface="Calibri"/>
                <a:ea typeface="+mn-ea"/>
                <a:cs typeface="+mn-cs"/>
              </a:rPr>
              <a:t>funds from area churches to verify need</a:t>
            </a:r>
          </a:p>
          <a:p>
            <a:pPr marL="285750" indent="-285750" fontAlgn="auto">
              <a:spcBef>
                <a:spcPts val="0"/>
              </a:spcBef>
              <a:spcAft>
                <a:spcPts val="0"/>
              </a:spcAft>
              <a:buFont typeface="Arial" panose="020B0604020202020204" pitchFamily="34" charset="0"/>
              <a:buChar char="•"/>
            </a:pPr>
            <a:r>
              <a:rPr lang="en-US" sz="2400" dirty="0">
                <a:solidFill>
                  <a:prstClr val="black"/>
                </a:solidFill>
              </a:rPr>
              <a:t>Supplementary programming such as coat </a:t>
            </a:r>
          </a:p>
          <a:p>
            <a:pPr fontAlgn="auto">
              <a:spcBef>
                <a:spcPts val="0"/>
              </a:spcBef>
              <a:spcAft>
                <a:spcPts val="0"/>
              </a:spcAft>
            </a:pPr>
            <a:r>
              <a:rPr lang="en-US" sz="2400" dirty="0">
                <a:solidFill>
                  <a:prstClr val="black"/>
                </a:solidFill>
              </a:rPr>
              <a:t>    drives and job fairs  </a:t>
            </a:r>
          </a:p>
          <a:p>
            <a:pPr fontAlgn="auto">
              <a:spcBef>
                <a:spcPts val="0"/>
              </a:spcBef>
              <a:spcAft>
                <a:spcPts val="0"/>
              </a:spcAft>
            </a:pPr>
            <a:endParaRPr lang="en-US" sz="2400" kern="1200" dirty="0">
              <a:solidFill>
                <a:prstClr val="black"/>
              </a:solidFill>
              <a:latin typeface="Calibri"/>
              <a:ea typeface="+mn-ea"/>
              <a:cs typeface="+mn-cs"/>
            </a:endParaRPr>
          </a:p>
          <a:p>
            <a:pPr marL="285750" indent="-285750" fontAlgn="auto">
              <a:spcBef>
                <a:spcPts val="0"/>
              </a:spcBef>
              <a:spcAft>
                <a:spcPts val="0"/>
              </a:spcAft>
              <a:buFont typeface="Arial" panose="020B0604020202020204" pitchFamily="34" charset="0"/>
              <a:buChar char="•"/>
            </a:pPr>
            <a:endParaRPr kern="1200" dirty="0">
              <a:solidFill>
                <a:prstClr val="black"/>
              </a:solidFill>
              <a:latin typeface="Calibri"/>
              <a:ea typeface="+mn-ea"/>
              <a:cs typeface="+mn-cs"/>
            </a:endParaRPr>
          </a:p>
          <a:p>
            <a:pPr marL="285750" indent="-285750" fontAlgn="auto">
              <a:spcBef>
                <a:spcPts val="0"/>
              </a:spcBef>
              <a:spcAft>
                <a:spcPts val="0"/>
              </a:spcAft>
              <a:buFont typeface="Arial" panose="020B0604020202020204" pitchFamily="34" charset="0"/>
              <a:buChar char="•"/>
            </a:pPr>
            <a:endParaRPr kern="1200" dirty="0">
              <a:solidFill>
                <a:prstClr val="black"/>
              </a:solidFill>
              <a:latin typeface="Calibri"/>
              <a:ea typeface="+mn-ea"/>
              <a:cs typeface="+mn-cs"/>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3717" t="20611" r="31153" b="4360"/>
          <a:stretch/>
        </p:blipFill>
        <p:spPr>
          <a:xfrm>
            <a:off x="5936852" y="2533274"/>
            <a:ext cx="3207148" cy="4358884"/>
          </a:xfrm>
          <a:prstGeom prst="rect">
            <a:avLst/>
          </a:prstGeom>
        </p:spPr>
      </p:pic>
    </p:spTree>
    <p:extLst>
      <p:ext uri="{BB962C8B-B14F-4D97-AF65-F5344CB8AC3E}">
        <p14:creationId xmlns:p14="http://schemas.microsoft.com/office/powerpoint/2010/main" val="249794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xec\AppData\Local\Microsoft\Windows\Temporary Internet Files\Content.IE5\EBO7V22Z\moneytre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9267" y="1123338"/>
            <a:ext cx="3574733"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670127"/>
            <a:ext cx="5867400" cy="5478423"/>
          </a:xfrm>
          <a:prstGeom prst="rect">
            <a:avLst/>
          </a:prstGeom>
          <a:noFill/>
        </p:spPr>
        <p:txBody>
          <a:bodyPr wrap="square" rtlCol="0">
            <a:spAutoFit/>
          </a:bodyPr>
          <a:lstStyle/>
          <a:p>
            <a:pPr fontAlgn="auto">
              <a:spcBef>
                <a:spcPts val="0"/>
              </a:spcBef>
              <a:spcAft>
                <a:spcPts val="0"/>
              </a:spcAft>
            </a:pPr>
            <a:endParaRPr b="1" kern="1200" dirty="0">
              <a:solidFill>
                <a:srgbClr val="7BA79D"/>
              </a:solidFill>
              <a:latin typeface="Calibri"/>
              <a:ea typeface="+mn-ea"/>
              <a:cs typeface="+mn-cs"/>
            </a:endParaRPr>
          </a:p>
          <a:p>
            <a:pPr fontAlgn="auto">
              <a:spcBef>
                <a:spcPts val="0"/>
              </a:spcBef>
              <a:spcAft>
                <a:spcPts val="0"/>
              </a:spcAft>
            </a:pPr>
            <a:r>
              <a:rPr sz="3200" b="1" kern="1200" dirty="0">
                <a:solidFill>
                  <a:prstClr val="black"/>
                </a:solidFill>
                <a:latin typeface="Calibri"/>
                <a:ea typeface="+mn-ea"/>
                <a:cs typeface="+mn-cs"/>
              </a:rPr>
              <a:t>Associated costs (per intern):</a:t>
            </a:r>
            <a:endParaRPr lang="en-US" sz="3200" b="1" kern="1200" dirty="0">
              <a:solidFill>
                <a:prstClr val="black"/>
              </a:solidFill>
              <a:latin typeface="Calibri"/>
              <a:ea typeface="+mn-ea"/>
              <a:cs typeface="+mn-cs"/>
            </a:endParaRPr>
          </a:p>
          <a:p>
            <a:pPr fontAlgn="auto">
              <a:spcBef>
                <a:spcPts val="0"/>
              </a:spcBef>
              <a:spcAft>
                <a:spcPts val="0"/>
              </a:spcAft>
            </a:pPr>
            <a:endParaRPr sz="2400" b="1" kern="1200" dirty="0">
              <a:solidFill>
                <a:prstClr val="black"/>
              </a:solidFill>
              <a:latin typeface="Calibri"/>
              <a:ea typeface="+mn-ea"/>
              <a:cs typeface="+mn-cs"/>
            </a:endParaRP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$50/week ($2,600 /year) for licensed self-insured social worker to provide 1 hour/week supervision </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SIU requires specific general</a:t>
            </a:r>
            <a:r>
              <a:rPr lang="en-US" sz="2400" kern="1200" dirty="0">
                <a:solidFill>
                  <a:prstClr val="black"/>
                </a:solidFill>
                <a:latin typeface="Calibri"/>
                <a:ea typeface="+mn-ea"/>
                <a:cs typeface="+mn-cs"/>
              </a:rPr>
              <a:t> </a:t>
            </a:r>
            <a:r>
              <a:rPr sz="2400" kern="1200" dirty="0">
                <a:solidFill>
                  <a:prstClr val="black"/>
                </a:solidFill>
                <a:latin typeface="Calibri"/>
                <a:ea typeface="+mn-ea"/>
                <a:cs typeface="+mn-cs"/>
              </a:rPr>
              <a:t>Liability insurance coverage (already held by the library) </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Portable office: Laptop, phone, lockable file box, general supplies</a:t>
            </a:r>
          </a:p>
          <a:p>
            <a:pPr marL="285750" indent="-285750" fontAlgn="auto">
              <a:spcBef>
                <a:spcPts val="0"/>
              </a:spcBef>
              <a:spcAft>
                <a:spcPts val="0"/>
              </a:spcAft>
              <a:buFont typeface="Arial" panose="020B0604020202020204" pitchFamily="34" charset="0"/>
              <a:buChar char="•"/>
            </a:pPr>
            <a:r>
              <a:rPr sz="2400" kern="1200" dirty="0">
                <a:solidFill>
                  <a:prstClr val="black"/>
                </a:solidFill>
                <a:latin typeface="Calibri"/>
                <a:ea typeface="+mn-ea"/>
                <a:cs typeface="+mn-cs"/>
              </a:rPr>
              <a:t>Honorarium awarded upon graduation ($300 per semester)</a:t>
            </a:r>
          </a:p>
          <a:p>
            <a:pPr fontAlgn="auto">
              <a:spcBef>
                <a:spcPts val="0"/>
              </a:spcBef>
              <a:spcAft>
                <a:spcPts val="0"/>
              </a:spcAft>
            </a:pPr>
            <a:endParaRPr kern="1200" dirty="0">
              <a:solidFill>
                <a:srgbClr val="7BA79D"/>
              </a:solidFill>
              <a:latin typeface="Calibri"/>
              <a:ea typeface="+mn-ea"/>
              <a:cs typeface="+mn-cs"/>
            </a:endParaRPr>
          </a:p>
          <a:p>
            <a:pPr fontAlgn="auto">
              <a:spcBef>
                <a:spcPts val="0"/>
              </a:spcBef>
              <a:spcAft>
                <a:spcPts val="0"/>
              </a:spcAft>
            </a:pPr>
            <a:endParaRPr kern="1200" dirty="0">
              <a:solidFill>
                <a:srgbClr val="7BA79D"/>
              </a:solidFill>
              <a:latin typeface="Calibri"/>
              <a:ea typeface="+mn-ea"/>
              <a:cs typeface="+mn-cs"/>
            </a:endParaRPr>
          </a:p>
        </p:txBody>
      </p:sp>
    </p:spTree>
    <p:extLst>
      <p:ext uri="{BB962C8B-B14F-4D97-AF65-F5344CB8AC3E}">
        <p14:creationId xmlns:p14="http://schemas.microsoft.com/office/powerpoint/2010/main" val="84924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405" y="1561144"/>
            <a:ext cx="7125147" cy="3323987"/>
          </a:xfrm>
          <a:prstGeom prst="rect">
            <a:avLst/>
          </a:prstGeom>
          <a:noFill/>
        </p:spPr>
        <p:txBody>
          <a:bodyPr wrap="square" rtlCol="0">
            <a:spAutoFit/>
          </a:bodyPr>
          <a:lstStyle/>
          <a:p>
            <a:r>
              <a:rPr lang="en-US" sz="2400" dirty="0"/>
              <a:t>- Library intern contract with SIU</a:t>
            </a:r>
          </a:p>
          <a:p>
            <a:endParaRPr lang="en-US" sz="2400" dirty="0"/>
          </a:p>
          <a:p>
            <a:r>
              <a:rPr lang="en-US" sz="2400" dirty="0"/>
              <a:t>- Social work field placement duties</a:t>
            </a:r>
          </a:p>
          <a:p>
            <a:endParaRPr lang="en-US" sz="2400" dirty="0"/>
          </a:p>
          <a:p>
            <a:pPr marL="342900" indent="-342900">
              <a:buFontTx/>
              <a:buChar char="-"/>
            </a:pPr>
            <a:r>
              <a:rPr lang="en-US" sz="2400" dirty="0"/>
              <a:t>Manual for social work interns</a:t>
            </a:r>
          </a:p>
          <a:p>
            <a:r>
              <a:rPr lang="en-US" sz="2400" dirty="0"/>
              <a:t>     (created and maintained by the interns)</a:t>
            </a:r>
          </a:p>
          <a:p>
            <a:endParaRPr lang="en-US" sz="2400" dirty="0"/>
          </a:p>
          <a:p>
            <a:pPr marL="342900" indent="-342900">
              <a:buFontTx/>
              <a:buChar char="-"/>
            </a:pPr>
            <a:r>
              <a:rPr lang="en-US" sz="2400" dirty="0"/>
              <a:t>Carbondale Cares Emergency Fund Application</a:t>
            </a:r>
          </a:p>
          <a:p>
            <a:endParaRPr lang="en-US" dirty="0"/>
          </a:p>
        </p:txBody>
      </p:sp>
      <p:sp>
        <p:nvSpPr>
          <p:cNvPr id="3" name="TextBox 2"/>
          <p:cNvSpPr txBox="1"/>
          <p:nvPr/>
        </p:nvSpPr>
        <p:spPr>
          <a:xfrm>
            <a:off x="176405" y="11875"/>
            <a:ext cx="6563015" cy="1077218"/>
          </a:xfrm>
          <a:prstGeom prst="rect">
            <a:avLst/>
          </a:prstGeom>
          <a:noFill/>
        </p:spPr>
        <p:txBody>
          <a:bodyPr wrap="none" rtlCol="0">
            <a:spAutoFit/>
          </a:bodyPr>
          <a:lstStyle/>
          <a:p>
            <a:r>
              <a:rPr lang="en-US" sz="3200" b="1" dirty="0"/>
              <a:t>Sample Social Work Documents </a:t>
            </a:r>
          </a:p>
          <a:p>
            <a:r>
              <a:rPr lang="en-US" sz="3200" b="1" dirty="0"/>
              <a:t>Available Upon Request</a:t>
            </a:r>
          </a:p>
        </p:txBody>
      </p:sp>
      <p:sp>
        <p:nvSpPr>
          <p:cNvPr id="4" name="TextBox 3"/>
          <p:cNvSpPr txBox="1"/>
          <p:nvPr/>
        </p:nvSpPr>
        <p:spPr>
          <a:xfrm>
            <a:off x="629392" y="5189517"/>
            <a:ext cx="4275529" cy="1477328"/>
          </a:xfrm>
          <a:prstGeom prst="rect">
            <a:avLst/>
          </a:prstGeom>
          <a:noFill/>
        </p:spPr>
        <p:txBody>
          <a:bodyPr wrap="none" rtlCol="0">
            <a:spAutoFit/>
          </a:bodyPr>
          <a:lstStyle/>
          <a:p>
            <a:r>
              <a:rPr lang="en-US" b="1" dirty="0"/>
              <a:t>To request documents:</a:t>
            </a:r>
          </a:p>
          <a:p>
            <a:r>
              <a:rPr lang="en-US" dirty="0"/>
              <a:t>Email Diana Brawley </a:t>
            </a:r>
            <a:r>
              <a:rPr lang="en-US" dirty="0" err="1"/>
              <a:t>Sussman</a:t>
            </a:r>
            <a:r>
              <a:rPr lang="en-US" dirty="0"/>
              <a:t>, Director</a:t>
            </a:r>
          </a:p>
          <a:p>
            <a:r>
              <a:rPr lang="en-US" dirty="0"/>
              <a:t>Carbondale Public Library</a:t>
            </a:r>
          </a:p>
          <a:p>
            <a:r>
              <a:rPr lang="en-US" dirty="0"/>
              <a:t>dbrawley@carbondale.lib.il.us</a:t>
            </a:r>
          </a:p>
          <a:p>
            <a:r>
              <a:rPr lang="en-US" dirty="0"/>
              <a:t>618-457-0354, ext. 9</a:t>
            </a:r>
          </a:p>
        </p:txBody>
      </p:sp>
    </p:spTree>
    <p:extLst>
      <p:ext uri="{BB962C8B-B14F-4D97-AF65-F5344CB8AC3E}">
        <p14:creationId xmlns:p14="http://schemas.microsoft.com/office/powerpoint/2010/main" val="2526991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268884" cy="6032421"/>
          </a:xfrm>
          <a:prstGeom prst="rect">
            <a:avLst/>
          </a:prstGeom>
          <a:noFill/>
        </p:spPr>
        <p:txBody>
          <a:bodyPr wrap="none" rtlCol="0">
            <a:spAutoFit/>
          </a:bodyPr>
          <a:lstStyle/>
          <a:p>
            <a:r>
              <a:rPr lang="en-US" sz="3200" b="1" dirty="0"/>
              <a:t>Challenges We Face &amp; Solutions We’re Trying:</a:t>
            </a:r>
          </a:p>
          <a:p>
            <a:endParaRPr lang="en-US" dirty="0"/>
          </a:p>
          <a:p>
            <a:endParaRPr lang="en-US" sz="2400" b="1" dirty="0"/>
          </a:p>
          <a:p>
            <a:endParaRPr lang="en-US" sz="2400" b="1" dirty="0"/>
          </a:p>
          <a:p>
            <a:r>
              <a:rPr lang="en-US" sz="2400" b="1" dirty="0"/>
              <a:t>Challenge: </a:t>
            </a:r>
            <a:r>
              <a:rPr lang="en-US" sz="2400" dirty="0"/>
              <a:t>It is difficult for interns to cultivate a comprehensive </a:t>
            </a:r>
          </a:p>
          <a:p>
            <a:r>
              <a:rPr lang="en-US" sz="2400" dirty="0"/>
              <a:t>awareness of area resources, which fluctuate as funding shifts   </a:t>
            </a:r>
          </a:p>
          <a:p>
            <a:endParaRPr lang="en-US" sz="2400" dirty="0"/>
          </a:p>
          <a:p>
            <a:endParaRPr lang="en-US" sz="2400" b="1" dirty="0"/>
          </a:p>
          <a:p>
            <a:r>
              <a:rPr lang="en-US" sz="2400" b="1" dirty="0"/>
              <a:t>Solutions: </a:t>
            </a:r>
          </a:p>
          <a:p>
            <a:pPr marL="342900" indent="-342900">
              <a:buFontTx/>
              <a:buChar char="-"/>
            </a:pPr>
            <a:r>
              <a:rPr lang="en-US" sz="2400" dirty="0"/>
              <a:t>Concentrate on making referrals </a:t>
            </a:r>
          </a:p>
          <a:p>
            <a:pPr marL="342900" indent="-342900">
              <a:buFontTx/>
              <a:buChar char="-"/>
            </a:pPr>
            <a:r>
              <a:rPr lang="en-US" sz="2400" dirty="0"/>
              <a:t>Make outreach calls to service providers</a:t>
            </a:r>
          </a:p>
          <a:p>
            <a:pPr marL="342900" indent="-342900">
              <a:buFontTx/>
              <a:buChar char="-"/>
            </a:pPr>
            <a:r>
              <a:rPr lang="en-US" sz="2400" dirty="0"/>
              <a:t>Interns created and maintain a manual</a:t>
            </a:r>
          </a:p>
          <a:p>
            <a:pPr marL="342900" indent="-342900">
              <a:buFontTx/>
              <a:buChar char="-"/>
            </a:pPr>
            <a:r>
              <a:rPr lang="en-US" sz="2400" dirty="0"/>
              <a:t>Implement orientation training from an area service provider</a:t>
            </a:r>
          </a:p>
          <a:p>
            <a:pPr marL="342900" indent="-342900">
              <a:buFontTx/>
              <a:buChar char="-"/>
            </a:pPr>
            <a:r>
              <a:rPr lang="en-US" sz="2400" dirty="0"/>
              <a:t>Join the Continuum of Care and attend meetings</a:t>
            </a:r>
          </a:p>
          <a:p>
            <a:r>
              <a:rPr lang="en-US" sz="2400" dirty="0"/>
              <a:t>    http://www.sicocn.org/</a:t>
            </a:r>
          </a:p>
          <a:p>
            <a:endParaRPr lang="en-US" sz="2400" dirty="0"/>
          </a:p>
        </p:txBody>
      </p:sp>
    </p:spTree>
    <p:extLst>
      <p:ext uri="{BB962C8B-B14F-4D97-AF65-F5344CB8AC3E}">
        <p14:creationId xmlns:p14="http://schemas.microsoft.com/office/powerpoint/2010/main" val="241894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05342"/>
            <a:ext cx="9144000" cy="5262979"/>
          </a:xfrm>
          <a:prstGeom prst="rect">
            <a:avLst/>
          </a:prstGeom>
        </p:spPr>
        <p:txBody>
          <a:bodyPr wrap="square">
            <a:spAutoFit/>
          </a:bodyPr>
          <a:lstStyle/>
          <a:p>
            <a:r>
              <a:rPr lang="en-US" sz="2400" b="1" dirty="0"/>
              <a:t>Challenge:</a:t>
            </a:r>
            <a:r>
              <a:rPr lang="en-US" sz="2400" dirty="0"/>
              <a:t> Patrons often have unmet financial needs </a:t>
            </a:r>
          </a:p>
          <a:p>
            <a:r>
              <a:rPr lang="en-US" sz="2400" dirty="0"/>
              <a:t>(beyond information needs)</a:t>
            </a:r>
          </a:p>
          <a:p>
            <a:endParaRPr lang="en-US" sz="2400" dirty="0"/>
          </a:p>
          <a:p>
            <a:r>
              <a:rPr lang="en-US" sz="2400" b="1" dirty="0"/>
              <a:t>Solutions: </a:t>
            </a:r>
          </a:p>
          <a:p>
            <a:pPr marL="342900" indent="-342900">
              <a:buFontTx/>
              <a:buChar char="-"/>
            </a:pPr>
            <a:r>
              <a:rPr lang="en-US" sz="2400" dirty="0"/>
              <a:t>Develop a clear understanding of available services and </a:t>
            </a:r>
          </a:p>
          <a:p>
            <a:r>
              <a:rPr lang="en-US" sz="2400" dirty="0"/>
              <a:t>    service gaps</a:t>
            </a:r>
          </a:p>
          <a:p>
            <a:pPr marL="342900" indent="-342900">
              <a:buFontTx/>
              <a:buChar char="-"/>
            </a:pPr>
            <a:r>
              <a:rPr lang="en-US" sz="2400" dirty="0"/>
              <a:t>Work with area churches or organizations to identify or develop a fund to meet service gaps</a:t>
            </a:r>
          </a:p>
          <a:p>
            <a:pPr marL="342900" indent="-342900">
              <a:buFontTx/>
              <a:buChar char="-"/>
            </a:pPr>
            <a:r>
              <a:rPr lang="en-US" sz="2400" dirty="0"/>
              <a:t>Assist the fund holder with developing a service application </a:t>
            </a:r>
          </a:p>
          <a:p>
            <a:pPr marL="342900" indent="-342900">
              <a:buFontTx/>
              <a:buChar char="-"/>
            </a:pPr>
            <a:r>
              <a:rPr lang="en-US" sz="2400" dirty="0"/>
              <a:t>Use the application to verify that a patron’s need is legitimate and cannot be met by other existing resources</a:t>
            </a:r>
          </a:p>
          <a:p>
            <a:pPr marL="342900" indent="-342900">
              <a:buFontTx/>
              <a:buChar char="-"/>
            </a:pPr>
            <a:r>
              <a:rPr lang="en-US" sz="2400" dirty="0"/>
              <a:t>Work with the funder to provide fund awareness and access through other area service providers as well</a:t>
            </a:r>
          </a:p>
          <a:p>
            <a:pPr marL="342900" indent="-342900">
              <a:buFontTx/>
              <a:buChar char="-"/>
            </a:pPr>
            <a:r>
              <a:rPr lang="en-US" sz="2400" dirty="0"/>
              <a:t>Be prepared to say no. Not all needs can be met</a:t>
            </a:r>
          </a:p>
        </p:txBody>
      </p:sp>
      <p:sp>
        <p:nvSpPr>
          <p:cNvPr id="3" name="Rectangle 2"/>
          <p:cNvSpPr/>
          <p:nvPr/>
        </p:nvSpPr>
        <p:spPr>
          <a:xfrm>
            <a:off x="-1" y="28"/>
            <a:ext cx="9254359" cy="584775"/>
          </a:xfrm>
          <a:prstGeom prst="rect">
            <a:avLst/>
          </a:prstGeom>
        </p:spPr>
        <p:txBody>
          <a:bodyPr wrap="square">
            <a:spAutoFit/>
          </a:bodyPr>
          <a:lstStyle/>
          <a:p>
            <a:r>
              <a:rPr lang="en-US" sz="3200" b="1" dirty="0"/>
              <a:t>Challenges We Face &amp; Solutions We’re Trying:</a:t>
            </a:r>
          </a:p>
        </p:txBody>
      </p:sp>
    </p:spTree>
    <p:extLst>
      <p:ext uri="{BB962C8B-B14F-4D97-AF65-F5344CB8AC3E}">
        <p14:creationId xmlns:p14="http://schemas.microsoft.com/office/powerpoint/2010/main" val="101864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794"/>
            <a:ext cx="9285890" cy="584775"/>
          </a:xfrm>
          <a:prstGeom prst="rect">
            <a:avLst/>
          </a:prstGeom>
        </p:spPr>
        <p:txBody>
          <a:bodyPr wrap="square">
            <a:spAutoFit/>
          </a:bodyPr>
          <a:lstStyle/>
          <a:p>
            <a:r>
              <a:rPr lang="en-US" sz="3200" b="1" dirty="0"/>
              <a:t>Challenges We Face &amp; Solutions We’re Trying:</a:t>
            </a:r>
          </a:p>
        </p:txBody>
      </p:sp>
      <p:sp>
        <p:nvSpPr>
          <p:cNvPr id="3" name="Rectangle 2"/>
          <p:cNvSpPr/>
          <p:nvPr/>
        </p:nvSpPr>
        <p:spPr>
          <a:xfrm>
            <a:off x="0" y="1154301"/>
            <a:ext cx="9144000" cy="5632311"/>
          </a:xfrm>
          <a:prstGeom prst="rect">
            <a:avLst/>
          </a:prstGeom>
        </p:spPr>
        <p:txBody>
          <a:bodyPr wrap="square">
            <a:spAutoFit/>
          </a:bodyPr>
          <a:lstStyle/>
          <a:p>
            <a:r>
              <a:rPr lang="en-US" sz="2400" b="1" dirty="0"/>
              <a:t>Challenge:</a:t>
            </a:r>
            <a:r>
              <a:rPr lang="en-US" sz="2400" dirty="0"/>
              <a:t> Some homeless residents could not be served by area shelters. This may be due to challenging behaviors, overcrowding, admittance policies, or other factors. During inclement weather, this endangers their lives.</a:t>
            </a:r>
          </a:p>
          <a:p>
            <a:endParaRPr lang="en-US" sz="2400" dirty="0"/>
          </a:p>
          <a:p>
            <a:r>
              <a:rPr lang="en-US" sz="2400" b="1" dirty="0"/>
              <a:t>Solution: </a:t>
            </a:r>
            <a:r>
              <a:rPr lang="en-US" sz="2400" dirty="0"/>
              <a:t>In the winter of 2019, Carbondale opened a temporary warming center.</a:t>
            </a:r>
          </a:p>
          <a:p>
            <a:endParaRPr lang="en-US" sz="2400" dirty="0"/>
          </a:p>
          <a:p>
            <a:r>
              <a:rPr lang="en-US" sz="2400" b="1" dirty="0"/>
              <a:t>Who: </a:t>
            </a:r>
            <a:r>
              <a:rPr lang="en-US" sz="2400" dirty="0"/>
              <a:t>The Carbondale Warming Center Committee is comprised of local organizations, including the Southern Illinois Coalition for the Homeless, Good Samaritan, Carbondale Interfaith Council, Jackson County Health Department, Centerstone, Sparrow Coalition, the SIU Clinical Center, Carbondale Public Library, the City of Carbondale, as well as other organizations and individuals.</a:t>
            </a:r>
          </a:p>
        </p:txBody>
      </p:sp>
    </p:spTree>
    <p:extLst>
      <p:ext uri="{BB962C8B-B14F-4D97-AF65-F5344CB8AC3E}">
        <p14:creationId xmlns:p14="http://schemas.microsoft.com/office/powerpoint/2010/main" val="607007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22" y="457200"/>
            <a:ext cx="5602778" cy="6093230"/>
          </a:xfrm>
          <a:prstGeom prst="rect">
            <a:avLst/>
          </a:prstGeom>
        </p:spPr>
      </p:pic>
      <p:sp>
        <p:nvSpPr>
          <p:cNvPr id="3" name="Title 2"/>
          <p:cNvSpPr>
            <a:spLocks noGrp="1"/>
          </p:cNvSpPr>
          <p:nvPr>
            <p:ph type="ctrTitle"/>
          </p:nvPr>
        </p:nvSpPr>
        <p:spPr>
          <a:xfrm>
            <a:off x="228600" y="2532416"/>
            <a:ext cx="3857297" cy="1793167"/>
          </a:xfrm>
        </p:spPr>
        <p:txBody>
          <a:bodyPr>
            <a:noAutofit/>
          </a:bodyPr>
          <a:lstStyle/>
          <a:p>
            <a:pPr algn="ctr"/>
            <a:r>
              <a:rPr lang="en-US" sz="7200" b="1" dirty="0"/>
              <a:t>Warming Center</a:t>
            </a:r>
          </a:p>
        </p:txBody>
      </p:sp>
    </p:spTree>
    <p:extLst>
      <p:ext uri="{BB962C8B-B14F-4D97-AF65-F5344CB8AC3E}">
        <p14:creationId xmlns:p14="http://schemas.microsoft.com/office/powerpoint/2010/main" val="4284312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22" y="457200"/>
            <a:ext cx="5602778" cy="6093230"/>
          </a:xfrm>
          <a:prstGeom prst="rect">
            <a:avLst/>
          </a:prstGeom>
        </p:spPr>
      </p:pic>
      <p:sp>
        <p:nvSpPr>
          <p:cNvPr id="2" name="TextBox 1"/>
          <p:cNvSpPr txBox="1"/>
          <p:nvPr/>
        </p:nvSpPr>
        <p:spPr>
          <a:xfrm>
            <a:off x="152400" y="335845"/>
            <a:ext cx="4648200" cy="6186309"/>
          </a:xfrm>
          <a:prstGeom prst="rect">
            <a:avLst/>
          </a:prstGeom>
          <a:noFill/>
        </p:spPr>
        <p:txBody>
          <a:bodyPr wrap="square" rtlCol="0">
            <a:spAutoFit/>
          </a:bodyPr>
          <a:lstStyle/>
          <a:p>
            <a:r>
              <a:rPr lang="en-US" sz="4400" b="1" dirty="0"/>
              <a:t>Libraries identify community needs and serve those needs. This happens within the library’s mission, but not  always within the library’s walls.</a:t>
            </a:r>
          </a:p>
        </p:txBody>
      </p:sp>
    </p:spTree>
    <p:extLst>
      <p:ext uri="{BB962C8B-B14F-4D97-AF65-F5344CB8AC3E}">
        <p14:creationId xmlns:p14="http://schemas.microsoft.com/office/powerpoint/2010/main" val="2356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61536"/>
            <a:ext cx="4000500" cy="4524315"/>
          </a:xfrm>
          <a:prstGeom prst="rect">
            <a:avLst/>
          </a:prstGeom>
        </p:spPr>
        <p:txBody>
          <a:bodyPr wrap="square">
            <a:spAutoFit/>
          </a:bodyPr>
          <a:lstStyle/>
          <a:p>
            <a:r>
              <a:rPr lang="en-US" sz="2400" b="1" dirty="0"/>
              <a:t>Mission: </a:t>
            </a:r>
            <a:r>
              <a:rPr lang="en-US" sz="2400" dirty="0"/>
              <a:t>To provide nighttime sleeping space on cold nights as a supplement to Carbondale's existing shelter system, for the sake of human dignity, safety, and survival.</a:t>
            </a:r>
          </a:p>
          <a:p>
            <a:endParaRPr lang="en-US" sz="2400" dirty="0"/>
          </a:p>
          <a:p>
            <a:r>
              <a:rPr lang="en-US" sz="2400" b="1" dirty="0"/>
              <a:t>Funded by: </a:t>
            </a:r>
            <a:r>
              <a:rPr lang="en-US" sz="2400" dirty="0"/>
              <a:t>Donations from 75 individuals, organizations, businesses, and churches.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1986807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510" y="688547"/>
            <a:ext cx="8911490" cy="3323987"/>
          </a:xfrm>
          <a:prstGeom prst="rect">
            <a:avLst/>
          </a:prstGeom>
        </p:spPr>
        <p:txBody>
          <a:bodyPr wrap="square">
            <a:spAutoFit/>
          </a:bodyPr>
          <a:lstStyle/>
          <a:p>
            <a:endParaRPr lang="en-US" sz="2400" dirty="0"/>
          </a:p>
          <a:p>
            <a:r>
              <a:rPr lang="en-US" sz="2400" dirty="0"/>
              <a:t>- 57 overnight guests (20 women)</a:t>
            </a:r>
            <a:br>
              <a:rPr lang="en-US" sz="2400" dirty="0"/>
            </a:br>
            <a:r>
              <a:rPr lang="en-US" sz="2400" dirty="0"/>
              <a:t>- 618 stays over 72 nights</a:t>
            </a:r>
            <a:br>
              <a:rPr lang="en-US" sz="2400" dirty="0"/>
            </a:br>
            <a:r>
              <a:rPr lang="en-US" sz="2400" dirty="0"/>
              <a:t>- An average of 8.6 persons per night (15 maximum, 3 minimum)</a:t>
            </a:r>
            <a:br>
              <a:rPr lang="en-US" sz="2400" dirty="0"/>
            </a:br>
            <a:r>
              <a:rPr lang="en-US" sz="2400" dirty="0"/>
              <a:t>- An average of 10.8 stays per person </a:t>
            </a:r>
            <a:br>
              <a:rPr lang="en-US" sz="2400" dirty="0"/>
            </a:br>
            <a:r>
              <a:rPr lang="en-US" sz="2400" dirty="0"/>
              <a:t>- 5 paid staff (including the Coordinator)</a:t>
            </a:r>
            <a:br>
              <a:rPr lang="en-US" sz="2400" dirty="0"/>
            </a:br>
            <a:r>
              <a:rPr lang="en-US" sz="2400" dirty="0"/>
              <a:t>- 2 SIU School of Social Work Interns</a:t>
            </a:r>
          </a:p>
          <a:p>
            <a:r>
              <a:rPr lang="en-US" sz="2400" dirty="0"/>
              <a:t>- 17 volunteers</a:t>
            </a:r>
            <a:br>
              <a:rPr lang="en-US" dirty="0"/>
            </a:br>
            <a:endParaRPr lang="en-US" dirty="0"/>
          </a:p>
        </p:txBody>
      </p:sp>
      <p:sp>
        <p:nvSpPr>
          <p:cNvPr id="3" name="TextBox 2"/>
          <p:cNvSpPr txBox="1"/>
          <p:nvPr/>
        </p:nvSpPr>
        <p:spPr>
          <a:xfrm>
            <a:off x="232510" y="47297"/>
            <a:ext cx="8678979" cy="584775"/>
          </a:xfrm>
          <a:prstGeom prst="rect">
            <a:avLst/>
          </a:prstGeom>
          <a:noFill/>
        </p:spPr>
        <p:txBody>
          <a:bodyPr wrap="none" rtlCol="0">
            <a:spAutoFit/>
          </a:bodyPr>
          <a:lstStyle/>
          <a:p>
            <a:r>
              <a:rPr lang="en-US" sz="3200" b="1" dirty="0"/>
              <a:t>Carbondale Warming Center 2019 Statistics</a:t>
            </a:r>
          </a:p>
        </p:txBody>
      </p:sp>
      <p:pic>
        <p:nvPicPr>
          <p:cNvPr id="4" name="Content Placeholder 4">
            <a:extLst>
              <a:ext uri="{FF2B5EF4-FFF2-40B4-BE49-F238E27FC236}">
                <a16:creationId xmlns:a16="http://schemas.microsoft.com/office/drawing/2014/main" id="{896C3080-D90C-483E-9A99-8D15FD8F0F68}"/>
              </a:ext>
            </a:extLst>
          </p:cNvPr>
          <p:cNvPicPr>
            <a:picLocks noChangeAspect="1"/>
          </p:cNvPicPr>
          <p:nvPr/>
        </p:nvPicPr>
        <p:blipFill rotWithShape="1">
          <a:blip r:embed="rId2">
            <a:extLst>
              <a:ext uri="{28A0092B-C50C-407E-A947-70E740481C1C}">
                <a14:useLocalDpi xmlns:a14="http://schemas.microsoft.com/office/drawing/2010/main" val="0"/>
              </a:ext>
            </a:extLst>
          </a:blip>
          <a:srcRect b="32422"/>
          <a:stretch/>
        </p:blipFill>
        <p:spPr>
          <a:xfrm>
            <a:off x="4267200" y="4186223"/>
            <a:ext cx="4876800" cy="2471733"/>
          </a:xfrm>
          <a:prstGeom prst="rect">
            <a:avLst/>
          </a:prstGeom>
        </p:spPr>
      </p:pic>
      <p:pic>
        <p:nvPicPr>
          <p:cNvPr id="5" name="Content Placeholder 4">
            <a:extLst>
              <a:ext uri="{FF2B5EF4-FFF2-40B4-BE49-F238E27FC236}">
                <a16:creationId xmlns:a16="http://schemas.microsoft.com/office/drawing/2014/main" id="{B708640D-5EEB-4F42-84AB-BD61D51094B9}"/>
              </a:ext>
            </a:extLst>
          </p:cNvPr>
          <p:cNvPicPr>
            <a:picLocks noChangeAspect="1"/>
          </p:cNvPicPr>
          <p:nvPr/>
        </p:nvPicPr>
        <p:blipFill rotWithShape="1">
          <a:blip r:embed="rId3">
            <a:extLst>
              <a:ext uri="{28A0092B-C50C-407E-A947-70E740481C1C}">
                <a14:useLocalDpi xmlns:a14="http://schemas.microsoft.com/office/drawing/2010/main" val="0"/>
              </a:ext>
            </a:extLst>
          </a:blip>
          <a:srcRect b="11989"/>
          <a:stretch/>
        </p:blipFill>
        <p:spPr>
          <a:xfrm>
            <a:off x="0" y="4080803"/>
            <a:ext cx="4064000" cy="2682576"/>
          </a:xfrm>
          <a:prstGeom prst="rect">
            <a:avLst/>
          </a:prstGeom>
        </p:spPr>
      </p:pic>
    </p:spTree>
    <p:extLst>
      <p:ext uri="{BB962C8B-B14F-4D97-AF65-F5344CB8AC3E}">
        <p14:creationId xmlns:p14="http://schemas.microsoft.com/office/powerpoint/2010/main" val="1096955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6306"/>
            <a:ext cx="9144000" cy="6416115"/>
          </a:xfrm>
          <a:prstGeom prst="rect">
            <a:avLst/>
          </a:prstGeom>
        </p:spPr>
        <p:txBody>
          <a:bodyPr wrap="square">
            <a:spAutoFit/>
          </a:bodyPr>
          <a:lstStyle/>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Income: </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$27,810.00 </a:t>
            </a:r>
            <a:r>
              <a:rPr lang="en-US" sz="2800" kern="1200" dirty="0">
                <a:solidFill>
                  <a:prstClr val="black"/>
                </a:solidFill>
                <a:latin typeface="Calibri" panose="020F0502020204030204"/>
                <a:ea typeface="+mn-ea"/>
                <a:cs typeface="+mn-cs"/>
              </a:rPr>
              <a:t>through community grants and donations</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$5,539.00 </a:t>
            </a:r>
            <a:r>
              <a:rPr lang="en-US" sz="2800" kern="1200" dirty="0">
                <a:solidFill>
                  <a:prstClr val="black"/>
                </a:solidFill>
                <a:latin typeface="Calibri" panose="020F0502020204030204"/>
                <a:ea typeface="+mn-ea"/>
                <a:cs typeface="+mn-cs"/>
              </a:rPr>
              <a:t> through a Southern Illinois Coalition for the Homeless and Department of Human Services Outreach Grant</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Total Income: $33,349.00</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Expenses:</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Staff: $19,968.00</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Equipment rental and delivery </a:t>
            </a:r>
            <a:r>
              <a:rPr lang="en-US" sz="2800" kern="1200" dirty="0">
                <a:solidFill>
                  <a:prstClr val="black"/>
                </a:solidFill>
                <a:latin typeface="Calibri" panose="020F0502020204030204"/>
                <a:ea typeface="+mn-ea"/>
                <a:cs typeface="+mn-cs"/>
              </a:rPr>
              <a:t>(temporary buildings, porta-potties, hand washing station):</a:t>
            </a:r>
            <a:r>
              <a:rPr lang="en-US" sz="2800" b="1" kern="1200" dirty="0">
                <a:solidFill>
                  <a:prstClr val="black"/>
                </a:solidFill>
                <a:latin typeface="Calibri" panose="020F0502020204030204"/>
                <a:ea typeface="+mn-ea"/>
                <a:cs typeface="+mn-cs"/>
              </a:rPr>
              <a:t> $3,734.00</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Insurance: $690.00</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Telephone, Maintenance, Laundry, Supplies: $1,633.00</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Total Expenses: $26,025.00</a:t>
            </a:r>
          </a:p>
          <a:p>
            <a:pPr lvl="0" fontAlgn="auto">
              <a:lnSpc>
                <a:spcPct val="90000"/>
              </a:lnSpc>
              <a:spcBef>
                <a:spcPts val="1000"/>
              </a:spcBef>
              <a:spcAft>
                <a:spcPts val="0"/>
              </a:spcAft>
            </a:pPr>
            <a:r>
              <a:rPr lang="en-US" sz="2800" b="1" kern="1200" dirty="0">
                <a:solidFill>
                  <a:prstClr val="black"/>
                </a:solidFill>
                <a:latin typeface="Calibri" panose="020F0502020204030204"/>
                <a:ea typeface="+mn-ea"/>
                <a:cs typeface="+mn-cs"/>
              </a:rPr>
              <a:t>Net Income: $7,324.00</a:t>
            </a:r>
            <a:endParaRPr lang="en-US" sz="2800" kern="1200" dirty="0">
              <a:solidFill>
                <a:prstClr val="black"/>
              </a:solidFill>
              <a:latin typeface="Calibri" panose="020F0502020204030204"/>
              <a:ea typeface="+mn-ea"/>
              <a:cs typeface="+mn-cs"/>
            </a:endParaRPr>
          </a:p>
        </p:txBody>
      </p:sp>
      <p:sp>
        <p:nvSpPr>
          <p:cNvPr id="5" name="TextBox 4"/>
          <p:cNvSpPr txBox="1"/>
          <p:nvPr/>
        </p:nvSpPr>
        <p:spPr>
          <a:xfrm>
            <a:off x="949854" y="31531"/>
            <a:ext cx="7244291" cy="584775"/>
          </a:xfrm>
          <a:prstGeom prst="rect">
            <a:avLst/>
          </a:prstGeom>
          <a:noFill/>
        </p:spPr>
        <p:txBody>
          <a:bodyPr wrap="none" rtlCol="0">
            <a:spAutoFit/>
          </a:bodyPr>
          <a:lstStyle/>
          <a:p>
            <a:r>
              <a:rPr lang="en-US" sz="3200" b="1" dirty="0"/>
              <a:t>Carbondale Warming Center Budget</a:t>
            </a:r>
          </a:p>
        </p:txBody>
      </p:sp>
    </p:spTree>
    <p:extLst>
      <p:ext uri="{BB962C8B-B14F-4D97-AF65-F5344CB8AC3E}">
        <p14:creationId xmlns:p14="http://schemas.microsoft.com/office/powerpoint/2010/main" val="2236370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89" t="12259" r="22090" b="15781"/>
          <a:stretch/>
        </p:blipFill>
        <p:spPr bwMode="auto">
          <a:xfrm>
            <a:off x="0" y="923634"/>
            <a:ext cx="6114154" cy="493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858651"/>
            <a:ext cx="7508787" cy="954107"/>
          </a:xfrm>
          <a:prstGeom prst="rect">
            <a:avLst/>
          </a:prstGeom>
          <a:noFill/>
        </p:spPr>
        <p:txBody>
          <a:bodyPr wrap="none" rtlCol="0">
            <a:spAutoFit/>
          </a:bodyPr>
          <a:lstStyle/>
          <a:p>
            <a:r>
              <a:rPr lang="en-US" sz="1400" dirty="0"/>
              <a:t>A few members of the Warming Center Committee: Roger Webb (Sparrow Coalition), </a:t>
            </a:r>
          </a:p>
          <a:p>
            <a:r>
              <a:rPr lang="en-US" sz="1400" dirty="0"/>
              <a:t>Diana Brawley </a:t>
            </a:r>
            <a:r>
              <a:rPr lang="en-US" sz="1400" dirty="0" err="1"/>
              <a:t>Sussman</a:t>
            </a:r>
            <a:r>
              <a:rPr lang="en-US" sz="1400" dirty="0"/>
              <a:t> (library), Mike Henry (Mayor), </a:t>
            </a:r>
            <a:r>
              <a:rPr lang="en-US" sz="1400" dirty="0" err="1"/>
              <a:t>Carolin</a:t>
            </a:r>
            <a:r>
              <a:rPr lang="en-US" sz="1400" dirty="0"/>
              <a:t> Harvey (City Council), </a:t>
            </a:r>
          </a:p>
          <a:p>
            <a:r>
              <a:rPr lang="en-US" sz="1400" dirty="0"/>
              <a:t>Camille </a:t>
            </a:r>
            <a:r>
              <a:rPr lang="en-US" sz="1400" dirty="0" err="1"/>
              <a:t>Dorris</a:t>
            </a:r>
            <a:r>
              <a:rPr lang="en-US" sz="1400" dirty="0"/>
              <a:t> (Southern Illinois Coalition for the Homeless), Scott Martin (Interfaith Council), </a:t>
            </a:r>
          </a:p>
          <a:p>
            <a:r>
              <a:rPr lang="en-US" sz="1400" dirty="0" err="1"/>
              <a:t>Kamille</a:t>
            </a:r>
            <a:r>
              <a:rPr lang="en-US" sz="1400" dirty="0"/>
              <a:t> </a:t>
            </a:r>
            <a:r>
              <a:rPr lang="en-US" sz="1400" dirty="0" err="1"/>
              <a:t>Gutherie</a:t>
            </a:r>
            <a:r>
              <a:rPr lang="en-US" sz="1400" dirty="0"/>
              <a:t> (Warming Center Coordinator)</a:t>
            </a:r>
          </a:p>
        </p:txBody>
      </p:sp>
      <p:sp>
        <p:nvSpPr>
          <p:cNvPr id="3" name="TextBox 2"/>
          <p:cNvSpPr txBox="1"/>
          <p:nvPr/>
        </p:nvSpPr>
        <p:spPr>
          <a:xfrm>
            <a:off x="0" y="144340"/>
            <a:ext cx="7952818" cy="584775"/>
          </a:xfrm>
          <a:prstGeom prst="rect">
            <a:avLst/>
          </a:prstGeom>
          <a:noFill/>
        </p:spPr>
        <p:txBody>
          <a:bodyPr wrap="none" rtlCol="0">
            <a:spAutoFit/>
          </a:bodyPr>
          <a:lstStyle/>
          <a:p>
            <a:r>
              <a:rPr lang="en-US" sz="3200" b="1" dirty="0"/>
              <a:t>Carbondale Warming Center Committee</a:t>
            </a:r>
          </a:p>
        </p:txBody>
      </p:sp>
      <p:sp>
        <p:nvSpPr>
          <p:cNvPr id="4" name="TextBox 3"/>
          <p:cNvSpPr txBox="1"/>
          <p:nvPr/>
        </p:nvSpPr>
        <p:spPr>
          <a:xfrm>
            <a:off x="6197024" y="1810738"/>
            <a:ext cx="2875146" cy="2569934"/>
          </a:xfrm>
          <a:prstGeom prst="rect">
            <a:avLst/>
          </a:prstGeom>
          <a:noFill/>
        </p:spPr>
        <p:txBody>
          <a:bodyPr wrap="none" rtlCol="0">
            <a:spAutoFit/>
          </a:bodyPr>
          <a:lstStyle/>
          <a:p>
            <a:r>
              <a:rPr lang="en-US" sz="2300" dirty="0"/>
              <a:t>Project </a:t>
            </a:r>
          </a:p>
          <a:p>
            <a:r>
              <a:rPr lang="en-US" sz="2300" dirty="0"/>
              <a:t>implementation</a:t>
            </a:r>
          </a:p>
          <a:p>
            <a:r>
              <a:rPr lang="en-US" sz="2300" dirty="0"/>
              <a:t>required participation </a:t>
            </a:r>
          </a:p>
          <a:p>
            <a:r>
              <a:rPr lang="en-US" sz="2300" dirty="0"/>
              <a:t>and administrative</a:t>
            </a:r>
          </a:p>
          <a:p>
            <a:r>
              <a:rPr lang="en-US" sz="2300" dirty="0"/>
              <a:t>support from the city,</a:t>
            </a:r>
          </a:p>
          <a:p>
            <a:r>
              <a:rPr lang="en-US" sz="2300" dirty="0"/>
              <a:t>police, and direct</a:t>
            </a:r>
          </a:p>
          <a:p>
            <a:r>
              <a:rPr lang="en-US" sz="2300" dirty="0"/>
              <a:t>service agencies.</a:t>
            </a:r>
          </a:p>
        </p:txBody>
      </p:sp>
    </p:spTree>
    <p:extLst>
      <p:ext uri="{BB962C8B-B14F-4D97-AF65-F5344CB8AC3E}">
        <p14:creationId xmlns:p14="http://schemas.microsoft.com/office/powerpoint/2010/main" val="654433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916" y="126124"/>
            <a:ext cx="8246168" cy="584775"/>
          </a:xfrm>
          <a:prstGeom prst="rect">
            <a:avLst/>
          </a:prstGeom>
          <a:noFill/>
        </p:spPr>
        <p:txBody>
          <a:bodyPr wrap="none" rtlCol="0">
            <a:spAutoFit/>
          </a:bodyPr>
          <a:lstStyle/>
          <a:p>
            <a:r>
              <a:rPr lang="en-US" sz="3200" b="1" dirty="0"/>
              <a:t>The Library’s Role in the Warming Center</a:t>
            </a:r>
          </a:p>
        </p:txBody>
      </p:sp>
      <p:sp>
        <p:nvSpPr>
          <p:cNvPr id="4" name="TextBox 3"/>
          <p:cNvSpPr txBox="1"/>
          <p:nvPr/>
        </p:nvSpPr>
        <p:spPr>
          <a:xfrm>
            <a:off x="583324" y="710899"/>
            <a:ext cx="7100021" cy="1938992"/>
          </a:xfrm>
          <a:prstGeom prst="rect">
            <a:avLst/>
          </a:prstGeom>
          <a:noFill/>
        </p:spPr>
        <p:txBody>
          <a:bodyPr wrap="none" rtlCol="0">
            <a:spAutoFit/>
          </a:bodyPr>
          <a:lstStyle/>
          <a:p>
            <a:pPr marL="285750" indent="-285750">
              <a:buFontTx/>
              <a:buChar char="-"/>
            </a:pPr>
            <a:r>
              <a:rPr lang="en-US" sz="2400" dirty="0"/>
              <a:t>Served on the Warming Center Committee</a:t>
            </a:r>
          </a:p>
          <a:p>
            <a:pPr marL="285750" indent="-285750">
              <a:buFontTx/>
              <a:buChar char="-"/>
            </a:pPr>
            <a:r>
              <a:rPr lang="en-US" sz="2400" dirty="0"/>
              <a:t>Created the center’s preliminary budget</a:t>
            </a:r>
          </a:p>
          <a:p>
            <a:pPr marL="285750" indent="-285750">
              <a:buFontTx/>
              <a:buChar char="-"/>
            </a:pPr>
            <a:r>
              <a:rPr lang="en-US" sz="2400" dirty="0"/>
              <a:t>Created the center’s website</a:t>
            </a:r>
          </a:p>
          <a:p>
            <a:pPr marL="285750" indent="-285750">
              <a:buFontTx/>
              <a:buChar char="-"/>
            </a:pPr>
            <a:r>
              <a:rPr lang="en-US" sz="2400" dirty="0"/>
              <a:t>Helped to advocated with press and City Council</a:t>
            </a:r>
          </a:p>
          <a:p>
            <a:pPr marL="285750" indent="-285750">
              <a:buFontTx/>
              <a:buChar char="-"/>
            </a:pPr>
            <a:r>
              <a:rPr lang="en-US" sz="2400" dirty="0"/>
              <a:t>Marketed services to people in need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343"/>
          <a:stretch/>
        </p:blipFill>
        <p:spPr>
          <a:xfrm>
            <a:off x="1192534" y="3166548"/>
            <a:ext cx="6758932" cy="3531136"/>
          </a:xfrm>
          <a:prstGeom prst="rect">
            <a:avLst/>
          </a:prstGeom>
        </p:spPr>
      </p:pic>
      <p:sp>
        <p:nvSpPr>
          <p:cNvPr id="7" name="TextBox 6"/>
          <p:cNvSpPr txBox="1"/>
          <p:nvPr/>
        </p:nvSpPr>
        <p:spPr>
          <a:xfrm>
            <a:off x="1817880" y="2748669"/>
            <a:ext cx="5508239" cy="461665"/>
          </a:xfrm>
          <a:prstGeom prst="rect">
            <a:avLst/>
          </a:prstGeom>
          <a:noFill/>
        </p:spPr>
        <p:txBody>
          <a:bodyPr wrap="none" rtlCol="0">
            <a:spAutoFit/>
          </a:bodyPr>
          <a:lstStyle/>
          <a:p>
            <a:pPr algn="ctr"/>
            <a:r>
              <a:rPr lang="en-US" sz="2400" dirty="0"/>
              <a:t>carbondalewarmingcenter.weebly.com</a:t>
            </a:r>
            <a:r>
              <a:rPr lang="en-US" dirty="0"/>
              <a:t> </a:t>
            </a:r>
          </a:p>
        </p:txBody>
      </p:sp>
    </p:spTree>
    <p:extLst>
      <p:ext uri="{BB962C8B-B14F-4D97-AF65-F5344CB8AC3E}">
        <p14:creationId xmlns:p14="http://schemas.microsoft.com/office/powerpoint/2010/main" val="4023706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22" y="457200"/>
            <a:ext cx="5602778" cy="6093230"/>
          </a:xfrm>
          <a:prstGeom prst="rect">
            <a:avLst/>
          </a:prstGeom>
        </p:spPr>
      </p:pic>
      <p:sp>
        <p:nvSpPr>
          <p:cNvPr id="3" name="Title 2"/>
          <p:cNvSpPr>
            <a:spLocks noGrp="1"/>
          </p:cNvSpPr>
          <p:nvPr>
            <p:ph type="ctrTitle"/>
          </p:nvPr>
        </p:nvSpPr>
        <p:spPr>
          <a:xfrm>
            <a:off x="0" y="1600200"/>
            <a:ext cx="3886200" cy="3657600"/>
          </a:xfrm>
        </p:spPr>
        <p:txBody>
          <a:bodyPr>
            <a:noAutofit/>
          </a:bodyPr>
          <a:lstStyle/>
          <a:p>
            <a:r>
              <a:rPr lang="en-US" sz="7200" b="1" dirty="0"/>
              <a:t>Programs and Pantries</a:t>
            </a:r>
          </a:p>
        </p:txBody>
      </p:sp>
    </p:spTree>
    <p:extLst>
      <p:ext uri="{BB962C8B-B14F-4D97-AF65-F5344CB8AC3E}">
        <p14:creationId xmlns:p14="http://schemas.microsoft.com/office/powerpoint/2010/main" val="591684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856" y="73045"/>
            <a:ext cx="2736647" cy="646331"/>
          </a:xfrm>
          <a:prstGeom prst="rect">
            <a:avLst/>
          </a:prstGeom>
          <a:noFill/>
        </p:spPr>
        <p:txBody>
          <a:bodyPr wrap="none" rtlCol="0">
            <a:spAutoFit/>
          </a:bodyPr>
          <a:lstStyle/>
          <a:p>
            <a:r>
              <a:rPr lang="en-US" sz="3600" b="1" dirty="0"/>
              <a:t>Item Drives</a:t>
            </a:r>
            <a:r>
              <a:rPr lang="en-US" dirty="0"/>
              <a: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48" t="10188" r="50349" b="9254"/>
          <a:stretch/>
        </p:blipFill>
        <p:spPr bwMode="auto">
          <a:xfrm>
            <a:off x="3753133" y="0"/>
            <a:ext cx="53908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8856" y="719376"/>
            <a:ext cx="3561958" cy="6001643"/>
          </a:xfrm>
          <a:prstGeom prst="rect">
            <a:avLst/>
          </a:prstGeom>
          <a:noFill/>
        </p:spPr>
        <p:txBody>
          <a:bodyPr wrap="square" rtlCol="0">
            <a:spAutoFit/>
          </a:bodyPr>
          <a:lstStyle/>
          <a:p>
            <a:r>
              <a:rPr lang="en-US" sz="3200" dirty="0"/>
              <a:t>Be Specific:</a:t>
            </a:r>
          </a:p>
          <a:p>
            <a:pPr marL="457200" indent="-457200">
              <a:buFontTx/>
              <a:buChar char="-"/>
            </a:pPr>
            <a:r>
              <a:rPr lang="en-US" sz="3200" dirty="0"/>
              <a:t>What items are needed?</a:t>
            </a:r>
          </a:p>
          <a:p>
            <a:pPr marL="457200" indent="-457200">
              <a:buFontTx/>
              <a:buChar char="-"/>
            </a:pPr>
            <a:r>
              <a:rPr lang="en-US" sz="3200" dirty="0"/>
              <a:t>In what condition?</a:t>
            </a:r>
            <a:endParaRPr lang="en-US" dirty="0"/>
          </a:p>
          <a:p>
            <a:pPr marL="457200" indent="-457200">
              <a:buFontTx/>
              <a:buChar char="-"/>
            </a:pPr>
            <a:r>
              <a:rPr lang="en-US" sz="3200" dirty="0"/>
              <a:t>What items are NOT needed?</a:t>
            </a:r>
          </a:p>
          <a:p>
            <a:pPr marL="457200" indent="-457200">
              <a:buFontTx/>
              <a:buChar char="-"/>
            </a:pPr>
            <a:r>
              <a:rPr lang="en-US" sz="3200" dirty="0"/>
              <a:t>Where to drop off items?</a:t>
            </a:r>
          </a:p>
          <a:p>
            <a:pPr marL="457200" indent="-457200">
              <a:buFontTx/>
              <a:buChar char="-"/>
            </a:pPr>
            <a:r>
              <a:rPr lang="en-US" sz="3200" dirty="0"/>
              <a:t>When?</a:t>
            </a:r>
          </a:p>
          <a:p>
            <a:pPr marL="457200" indent="-457200">
              <a:buFontTx/>
              <a:buChar char="-"/>
            </a:pPr>
            <a:r>
              <a:rPr lang="en-US" sz="3200" dirty="0"/>
              <a:t>For what purpose?</a:t>
            </a:r>
          </a:p>
        </p:txBody>
      </p:sp>
    </p:spTree>
    <p:extLst>
      <p:ext uri="{BB962C8B-B14F-4D97-AF65-F5344CB8AC3E}">
        <p14:creationId xmlns:p14="http://schemas.microsoft.com/office/powerpoint/2010/main" val="2736179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021" y="918812"/>
            <a:ext cx="6677957" cy="5020376"/>
          </a:xfrm>
          <a:prstGeom prst="rect">
            <a:avLst/>
          </a:prstGeom>
        </p:spPr>
      </p:pic>
      <p:sp>
        <p:nvSpPr>
          <p:cNvPr id="3" name="TextBox 2"/>
          <p:cNvSpPr txBox="1"/>
          <p:nvPr/>
        </p:nvSpPr>
        <p:spPr>
          <a:xfrm>
            <a:off x="42554" y="118269"/>
            <a:ext cx="9058890" cy="646331"/>
          </a:xfrm>
          <a:prstGeom prst="rect">
            <a:avLst/>
          </a:prstGeom>
          <a:noFill/>
        </p:spPr>
        <p:txBody>
          <a:bodyPr wrap="none" rtlCol="0">
            <a:spAutoFit/>
          </a:bodyPr>
          <a:lstStyle/>
          <a:p>
            <a:r>
              <a:rPr lang="en-US" sz="3600" dirty="0"/>
              <a:t>Community Garden at </a:t>
            </a:r>
            <a:r>
              <a:rPr lang="en-US" sz="3600" dirty="0" err="1"/>
              <a:t>Maroa</a:t>
            </a:r>
            <a:r>
              <a:rPr lang="en-US" sz="3600" dirty="0"/>
              <a:t> Public Library</a:t>
            </a:r>
          </a:p>
        </p:txBody>
      </p:sp>
    </p:spTree>
    <p:extLst>
      <p:ext uri="{BB962C8B-B14F-4D97-AF65-F5344CB8AC3E}">
        <p14:creationId xmlns:p14="http://schemas.microsoft.com/office/powerpoint/2010/main" val="840136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387" y="857250"/>
            <a:ext cx="4781897" cy="5143500"/>
          </a:xfrm>
          <a:prstGeom prst="rect">
            <a:avLst/>
          </a:prstGeom>
        </p:spPr>
      </p:pic>
      <p:sp>
        <p:nvSpPr>
          <p:cNvPr id="3" name="TextBox 2"/>
          <p:cNvSpPr txBox="1"/>
          <p:nvPr/>
        </p:nvSpPr>
        <p:spPr>
          <a:xfrm>
            <a:off x="157688" y="150799"/>
            <a:ext cx="3185487" cy="646331"/>
          </a:xfrm>
          <a:prstGeom prst="rect">
            <a:avLst/>
          </a:prstGeom>
          <a:noFill/>
        </p:spPr>
        <p:txBody>
          <a:bodyPr wrap="none" rtlCol="0">
            <a:spAutoFit/>
          </a:bodyPr>
          <a:lstStyle/>
          <a:p>
            <a:r>
              <a:rPr lang="en-US" sz="3600" b="1" dirty="0"/>
              <a:t>Hygiene bags</a:t>
            </a:r>
          </a:p>
        </p:txBody>
      </p:sp>
      <p:sp>
        <p:nvSpPr>
          <p:cNvPr id="4" name="TextBox 3"/>
          <p:cNvSpPr txBox="1"/>
          <p:nvPr/>
        </p:nvSpPr>
        <p:spPr>
          <a:xfrm>
            <a:off x="55020" y="857250"/>
            <a:ext cx="14432156" cy="5909310"/>
          </a:xfrm>
          <a:prstGeom prst="rect">
            <a:avLst/>
          </a:prstGeom>
          <a:noFill/>
        </p:spPr>
        <p:txBody>
          <a:bodyPr wrap="none" rtlCol="0">
            <a:spAutoFit/>
          </a:bodyPr>
          <a:lstStyle/>
          <a:p>
            <a:r>
              <a:rPr lang="en-US" dirty="0"/>
              <a:t>ADULT SOCKS                                                                                                                                                                            </a:t>
            </a:r>
          </a:p>
          <a:p>
            <a:r>
              <a:rPr lang="en-US" dirty="0"/>
              <a:t>STOCKING CAPS </a:t>
            </a:r>
          </a:p>
          <a:p>
            <a:r>
              <a:rPr lang="en-US" dirty="0"/>
              <a:t>GLOVES                                                                                            </a:t>
            </a:r>
          </a:p>
          <a:p>
            <a:r>
              <a:rPr lang="en-US" dirty="0"/>
              <a:t>HAND SANITIZER                                                                                </a:t>
            </a:r>
          </a:p>
          <a:p>
            <a:r>
              <a:rPr lang="en-US" dirty="0"/>
              <a:t>DEODORANT                                                                                       </a:t>
            </a:r>
          </a:p>
          <a:p>
            <a:r>
              <a:rPr lang="en-US" dirty="0"/>
              <a:t>SMALL COMBS                                                                                    </a:t>
            </a:r>
          </a:p>
          <a:p>
            <a:r>
              <a:rPr lang="en-US" dirty="0"/>
              <a:t>DISPOSABLE RAZORS                                                                         </a:t>
            </a:r>
          </a:p>
          <a:p>
            <a:r>
              <a:rPr lang="en-US" dirty="0"/>
              <a:t>LIP BALM                                                                                              </a:t>
            </a:r>
          </a:p>
          <a:p>
            <a:r>
              <a:rPr lang="en-US" dirty="0"/>
              <a:t>HAND LOTION                                                                                     </a:t>
            </a:r>
          </a:p>
          <a:p>
            <a:r>
              <a:rPr lang="en-US" dirty="0"/>
              <a:t>SOAP or BODY WASH</a:t>
            </a:r>
          </a:p>
          <a:p>
            <a:r>
              <a:rPr lang="en-US" dirty="0"/>
              <a:t>WET ONES/WIPES or WASH CLOTHS</a:t>
            </a:r>
          </a:p>
          <a:p>
            <a:r>
              <a:rPr lang="en-US" dirty="0"/>
              <a:t>SHAMPOO</a:t>
            </a:r>
          </a:p>
          <a:p>
            <a:r>
              <a:rPr lang="en-US" dirty="0"/>
              <a:t>CONDITIONER      </a:t>
            </a:r>
          </a:p>
          <a:p>
            <a:r>
              <a:rPr lang="en-US" dirty="0"/>
              <a:t>TOOTHBRUSH </a:t>
            </a:r>
          </a:p>
          <a:p>
            <a:r>
              <a:rPr lang="en-US" dirty="0"/>
              <a:t>TOOTH PASTE</a:t>
            </a:r>
          </a:p>
          <a:p>
            <a:r>
              <a:rPr lang="en-US" dirty="0"/>
              <a:t>TAMPONS/PADS</a:t>
            </a:r>
          </a:p>
          <a:p>
            <a:r>
              <a:rPr lang="en-US" dirty="0"/>
              <a:t>PROTEIN BARS</a:t>
            </a:r>
          </a:p>
          <a:p>
            <a:r>
              <a:rPr lang="en-US" dirty="0"/>
              <a:t>DRIED FRUIT SNACKS/raisins    </a:t>
            </a:r>
          </a:p>
          <a:p>
            <a:r>
              <a:rPr lang="en-US" dirty="0"/>
              <a:t>LG ZIPLOCK BAGS (GALLON SIZE)                                                                                                                                                                   </a:t>
            </a:r>
          </a:p>
          <a:p>
            <a:r>
              <a:rPr lang="en-US" dirty="0"/>
              <a:t> - Most helpful are disposable, travel size and snack size</a:t>
            </a:r>
          </a:p>
          <a:p>
            <a:endParaRPr lang="en-US" dirty="0"/>
          </a:p>
        </p:txBody>
      </p:sp>
    </p:spTree>
    <p:extLst>
      <p:ext uri="{BB962C8B-B14F-4D97-AF65-F5344CB8AC3E}">
        <p14:creationId xmlns:p14="http://schemas.microsoft.com/office/powerpoint/2010/main" val="1270399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31" y="0"/>
            <a:ext cx="2005677" cy="646331"/>
          </a:xfrm>
          <a:prstGeom prst="rect">
            <a:avLst/>
          </a:prstGeom>
          <a:noFill/>
        </p:spPr>
        <p:txBody>
          <a:bodyPr wrap="none" rtlCol="0">
            <a:spAutoFit/>
          </a:bodyPr>
          <a:lstStyle/>
          <a:p>
            <a:r>
              <a:rPr lang="en-US" sz="3600" b="1" dirty="0"/>
              <a:t>Pantries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091" t="17034" r="29155" b="5114"/>
          <a:stretch/>
        </p:blipFill>
        <p:spPr bwMode="auto">
          <a:xfrm>
            <a:off x="4572002" y="243659"/>
            <a:ext cx="3158787" cy="407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074" y="681340"/>
            <a:ext cx="4586073" cy="1323439"/>
          </a:xfrm>
          <a:prstGeom prst="rect">
            <a:avLst/>
          </a:prstGeom>
          <a:noFill/>
        </p:spPr>
        <p:txBody>
          <a:bodyPr wrap="square" rtlCol="0">
            <a:spAutoFit/>
          </a:bodyPr>
          <a:lstStyle/>
          <a:p>
            <a:r>
              <a:rPr lang="en-US" sz="2000" dirty="0" err="1"/>
              <a:t>Maroa</a:t>
            </a:r>
            <a:r>
              <a:rPr lang="en-US" sz="2000" dirty="0"/>
              <a:t> Public Library:</a:t>
            </a:r>
          </a:p>
          <a:p>
            <a:endParaRPr lang="en-US" sz="2000" dirty="0"/>
          </a:p>
          <a:p>
            <a:r>
              <a:rPr lang="en-US" sz="2000" dirty="0"/>
              <a:t>Little Free Pantry in trophy case. Patrons donate; take 1 bag per week.  </a:t>
            </a:r>
          </a:p>
        </p:txBody>
      </p:sp>
      <p:sp>
        <p:nvSpPr>
          <p:cNvPr id="5" name="TextBox 4"/>
          <p:cNvSpPr txBox="1"/>
          <p:nvPr/>
        </p:nvSpPr>
        <p:spPr>
          <a:xfrm>
            <a:off x="7730789" y="1106704"/>
            <a:ext cx="1503319" cy="2246769"/>
          </a:xfrm>
          <a:prstGeom prst="rect">
            <a:avLst/>
          </a:prstGeom>
          <a:noFill/>
        </p:spPr>
        <p:txBody>
          <a:bodyPr wrap="square" rtlCol="0">
            <a:spAutoFit/>
          </a:bodyPr>
          <a:lstStyle/>
          <a:p>
            <a:r>
              <a:rPr lang="en-US" sz="2000" dirty="0"/>
              <a:t>Carbondale </a:t>
            </a:r>
          </a:p>
          <a:p>
            <a:r>
              <a:rPr lang="en-US" sz="2000" dirty="0"/>
              <a:t>Public </a:t>
            </a:r>
          </a:p>
          <a:p>
            <a:r>
              <a:rPr lang="en-US" sz="2000" dirty="0"/>
              <a:t>Library:</a:t>
            </a:r>
          </a:p>
          <a:p>
            <a:r>
              <a:rPr lang="en-US" sz="2000" dirty="0"/>
              <a:t> </a:t>
            </a:r>
          </a:p>
          <a:p>
            <a:r>
              <a:rPr lang="en-US" sz="2000" dirty="0"/>
              <a:t>Ongoing </a:t>
            </a:r>
          </a:p>
          <a:p>
            <a:r>
              <a:rPr lang="en-US" sz="2000" dirty="0"/>
              <a:t>donation </a:t>
            </a:r>
          </a:p>
          <a:p>
            <a:r>
              <a:rPr lang="en-US" sz="2000" dirty="0"/>
              <a:t>basket</a:t>
            </a:r>
          </a:p>
        </p:txBody>
      </p:sp>
      <p:pic>
        <p:nvPicPr>
          <p:cNvPr id="4100" name="Picture 4" descr="C:\Users\exec\AppData\Local\Microsoft\Windows\Temporary Internet Files\Content.IE5\DA9TPXDN\10866943666_ea70d9d450_o[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59500" y="4581669"/>
            <a:ext cx="4084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5232018"/>
            <a:ext cx="5059500" cy="1600438"/>
          </a:xfrm>
          <a:prstGeom prst="rect">
            <a:avLst/>
          </a:prstGeom>
          <a:solidFill>
            <a:schemeClr val="bg1"/>
          </a:solidFill>
        </p:spPr>
        <p:txBody>
          <a:bodyPr wrap="square" rtlCol="0">
            <a:spAutoFit/>
          </a:bodyPr>
          <a:lstStyle/>
          <a:p>
            <a:r>
              <a:rPr lang="en-US" sz="2000" dirty="0" err="1"/>
              <a:t>Vespian</a:t>
            </a:r>
            <a:r>
              <a:rPr lang="en-US" sz="2000" dirty="0"/>
              <a:t> Warner Public Library District: </a:t>
            </a:r>
          </a:p>
          <a:p>
            <a:endParaRPr lang="en-US" sz="2000" dirty="0"/>
          </a:p>
          <a:p>
            <a:r>
              <a:rPr lang="en-US" sz="2000" dirty="0"/>
              <a:t>Seasonal Garden Table: gardeners share extra produce </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94868"/>
            <a:ext cx="4058216" cy="3000794"/>
          </a:xfrm>
          <a:prstGeom prst="rect">
            <a:avLst/>
          </a:prstGeom>
        </p:spPr>
      </p:pic>
    </p:spTree>
    <p:extLst>
      <p:ext uri="{BB962C8B-B14F-4D97-AF65-F5344CB8AC3E}">
        <p14:creationId xmlns:p14="http://schemas.microsoft.com/office/powerpoint/2010/main" val="46899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22" y="457200"/>
            <a:ext cx="5602778" cy="6093230"/>
          </a:xfrm>
          <a:prstGeom prst="rect">
            <a:avLst/>
          </a:prstGeom>
        </p:spPr>
      </p:pic>
      <p:sp>
        <p:nvSpPr>
          <p:cNvPr id="3" name="Title 2"/>
          <p:cNvSpPr>
            <a:spLocks noGrp="1"/>
          </p:cNvSpPr>
          <p:nvPr>
            <p:ph type="ctrTitle"/>
          </p:nvPr>
        </p:nvSpPr>
        <p:spPr>
          <a:xfrm>
            <a:off x="0" y="685800"/>
            <a:ext cx="4390697" cy="5486400"/>
          </a:xfrm>
        </p:spPr>
        <p:txBody>
          <a:bodyPr>
            <a:noAutofit/>
          </a:bodyPr>
          <a:lstStyle/>
          <a:p>
            <a:r>
              <a:rPr lang="en-US" b="1" dirty="0"/>
              <a:t>“Great libraries build communities.”</a:t>
            </a:r>
            <a:br>
              <a:rPr lang="en-US" sz="4800" dirty="0"/>
            </a:br>
            <a:br>
              <a:rPr lang="en-US" sz="2800" dirty="0"/>
            </a:br>
            <a:r>
              <a:rPr lang="en-US" sz="2400" dirty="0"/>
              <a:t>― R. David </a:t>
            </a:r>
            <a:r>
              <a:rPr lang="en-US" sz="2400" dirty="0" err="1"/>
              <a:t>Lankes</a:t>
            </a:r>
            <a:r>
              <a:rPr lang="en-US" sz="2400" dirty="0"/>
              <a:t> </a:t>
            </a:r>
            <a:br>
              <a:rPr lang="en-US" sz="2400" dirty="0"/>
            </a:br>
            <a:r>
              <a:rPr lang="en-US" sz="2400" dirty="0"/>
              <a:t>Expect More: Demanding Better Libraries For Today's Complex World </a:t>
            </a:r>
            <a:endParaRPr lang="en-US" sz="2400" b="1" dirty="0"/>
          </a:p>
        </p:txBody>
      </p:sp>
    </p:spTree>
    <p:extLst>
      <p:ext uri="{BB962C8B-B14F-4D97-AF65-F5344CB8AC3E}">
        <p14:creationId xmlns:p14="http://schemas.microsoft.com/office/powerpoint/2010/main" val="2176562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xec\Pictures\social work\Community Resource Fair 2019.jpg"/>
          <p:cNvPicPr>
            <a:picLocks noChangeAspect="1" noChangeArrowheads="1"/>
          </p:cNvPicPr>
          <p:nvPr/>
        </p:nvPicPr>
        <p:blipFill rotWithShape="1">
          <a:blip r:embed="rId2">
            <a:extLst>
              <a:ext uri="{28A0092B-C50C-407E-A947-70E740481C1C}">
                <a14:useLocalDpi xmlns:a14="http://schemas.microsoft.com/office/drawing/2010/main" val="0"/>
              </a:ext>
            </a:extLst>
          </a:blip>
          <a:srcRect t="14483" b="16782"/>
          <a:stretch/>
        </p:blipFill>
        <p:spPr bwMode="auto">
          <a:xfrm>
            <a:off x="0" y="1434662"/>
            <a:ext cx="9144000" cy="4713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124" y="433579"/>
            <a:ext cx="5929828" cy="646331"/>
          </a:xfrm>
          <a:prstGeom prst="rect">
            <a:avLst/>
          </a:prstGeom>
          <a:noFill/>
        </p:spPr>
        <p:txBody>
          <a:bodyPr wrap="none" rtlCol="0">
            <a:spAutoFit/>
          </a:bodyPr>
          <a:lstStyle/>
          <a:p>
            <a:r>
              <a:rPr lang="en-US" sz="3600" b="1" dirty="0"/>
              <a:t>Community Resource Fair</a:t>
            </a:r>
          </a:p>
        </p:txBody>
      </p:sp>
    </p:spTree>
    <p:extLst>
      <p:ext uri="{BB962C8B-B14F-4D97-AF65-F5344CB8AC3E}">
        <p14:creationId xmlns:p14="http://schemas.microsoft.com/office/powerpoint/2010/main" val="3388654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xec\Pictures\social work\Wrapped in Lo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18" y="136700"/>
            <a:ext cx="7079969" cy="6584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329" y="2828834"/>
            <a:ext cx="1928733" cy="1200329"/>
          </a:xfrm>
          <a:prstGeom prst="rect">
            <a:avLst/>
          </a:prstGeom>
          <a:noFill/>
        </p:spPr>
        <p:txBody>
          <a:bodyPr wrap="none" rtlCol="0">
            <a:spAutoFit/>
          </a:bodyPr>
          <a:lstStyle/>
          <a:p>
            <a:r>
              <a:rPr lang="en-US" sz="3600" dirty="0"/>
              <a:t>No Sew </a:t>
            </a:r>
          </a:p>
          <a:p>
            <a:r>
              <a:rPr lang="en-US" sz="3600" dirty="0"/>
              <a:t>Scarves</a:t>
            </a:r>
          </a:p>
        </p:txBody>
      </p:sp>
    </p:spTree>
    <p:extLst>
      <p:ext uri="{BB962C8B-B14F-4D97-AF65-F5344CB8AC3E}">
        <p14:creationId xmlns:p14="http://schemas.microsoft.com/office/powerpoint/2010/main" val="2193168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655" y="47241"/>
            <a:ext cx="2339102" cy="646331"/>
          </a:xfrm>
          <a:prstGeom prst="rect">
            <a:avLst/>
          </a:prstGeom>
          <a:noFill/>
        </p:spPr>
        <p:txBody>
          <a:bodyPr wrap="none" rtlCol="0">
            <a:spAutoFit/>
          </a:bodyPr>
          <a:lstStyle/>
          <a:p>
            <a:r>
              <a:rPr lang="en-US" sz="3600" b="1" dirty="0"/>
              <a:t>Programs</a:t>
            </a:r>
          </a:p>
        </p:txBody>
      </p:sp>
      <p:pic>
        <p:nvPicPr>
          <p:cNvPr id="5122" name="Picture 2" descr="C:\Users\exec\Pictures\social work\535160_1140967712580568_748973711922488386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69496"/>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52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502" r="10411"/>
          <a:stretch/>
        </p:blipFill>
        <p:spPr>
          <a:xfrm>
            <a:off x="3733800" y="457200"/>
            <a:ext cx="5271702" cy="6093230"/>
          </a:xfrm>
          <a:prstGeom prst="rect">
            <a:avLst/>
          </a:prstGeom>
        </p:spPr>
      </p:pic>
      <p:sp>
        <p:nvSpPr>
          <p:cNvPr id="3" name="Title 2"/>
          <p:cNvSpPr>
            <a:spLocks noGrp="1"/>
          </p:cNvSpPr>
          <p:nvPr>
            <p:ph type="ctrTitle"/>
          </p:nvPr>
        </p:nvSpPr>
        <p:spPr>
          <a:xfrm>
            <a:off x="0" y="685800"/>
            <a:ext cx="4924097" cy="4648200"/>
          </a:xfrm>
        </p:spPr>
        <p:txBody>
          <a:bodyPr>
            <a:noAutofit/>
          </a:bodyPr>
          <a:lstStyle/>
          <a:p>
            <a:r>
              <a:rPr lang="en-US" sz="7200" b="1" dirty="0"/>
              <a:t>Information Resources</a:t>
            </a:r>
          </a:p>
        </p:txBody>
      </p:sp>
    </p:spTree>
    <p:extLst>
      <p:ext uri="{BB962C8B-B14F-4D97-AF65-F5344CB8AC3E}">
        <p14:creationId xmlns:p14="http://schemas.microsoft.com/office/powerpoint/2010/main" val="619633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928" y="0"/>
            <a:ext cx="6368143" cy="6858000"/>
          </a:xfrm>
          <a:prstGeom prst="rect">
            <a:avLst/>
          </a:prstGeom>
        </p:spPr>
      </p:pic>
    </p:spTree>
    <p:extLst>
      <p:ext uri="{BB962C8B-B14F-4D97-AF65-F5344CB8AC3E}">
        <p14:creationId xmlns:p14="http://schemas.microsoft.com/office/powerpoint/2010/main" val="2047369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08" y="0"/>
            <a:ext cx="8871184" cy="6858000"/>
          </a:xfrm>
          <a:prstGeom prst="rect">
            <a:avLst/>
          </a:prstGeom>
        </p:spPr>
      </p:pic>
    </p:spTree>
    <p:extLst>
      <p:ext uri="{BB962C8B-B14F-4D97-AF65-F5344CB8AC3E}">
        <p14:creationId xmlns:p14="http://schemas.microsoft.com/office/powerpoint/2010/main" val="2383294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05" y="0"/>
            <a:ext cx="8952190" cy="6858000"/>
          </a:xfrm>
          <a:prstGeom prst="rect">
            <a:avLst/>
          </a:prstGeom>
        </p:spPr>
      </p:pic>
    </p:spTree>
    <p:extLst>
      <p:ext uri="{BB962C8B-B14F-4D97-AF65-F5344CB8AC3E}">
        <p14:creationId xmlns:p14="http://schemas.microsoft.com/office/powerpoint/2010/main" val="1783925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794"/>
            <a:ext cx="9144000" cy="400110"/>
          </a:xfrm>
          <a:prstGeom prst="rect">
            <a:avLst/>
          </a:prstGeom>
        </p:spPr>
        <p:txBody>
          <a:bodyPr wrap="square">
            <a:spAutoFit/>
          </a:bodyPr>
          <a:lstStyle/>
          <a:p>
            <a:r>
              <a:rPr lang="en-US" sz="2000" b="1" dirty="0"/>
              <a:t>  http://carbondalepubliclibrary.org/resources/find-community-resources/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23" y="384859"/>
            <a:ext cx="8033554" cy="6473141"/>
          </a:xfrm>
          <a:prstGeom prst="rect">
            <a:avLst/>
          </a:prstGeom>
        </p:spPr>
      </p:pic>
    </p:spTree>
    <p:extLst>
      <p:ext uri="{BB962C8B-B14F-4D97-AF65-F5344CB8AC3E}">
        <p14:creationId xmlns:p14="http://schemas.microsoft.com/office/powerpoint/2010/main" val="1561076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22" y="457200"/>
            <a:ext cx="5602778" cy="6093230"/>
          </a:xfrm>
          <a:prstGeom prst="rect">
            <a:avLst/>
          </a:prstGeom>
        </p:spPr>
      </p:pic>
      <p:sp>
        <p:nvSpPr>
          <p:cNvPr id="3" name="Title 2"/>
          <p:cNvSpPr>
            <a:spLocks noGrp="1"/>
          </p:cNvSpPr>
          <p:nvPr>
            <p:ph type="ctrTitle"/>
          </p:nvPr>
        </p:nvSpPr>
        <p:spPr>
          <a:xfrm>
            <a:off x="152400" y="2532416"/>
            <a:ext cx="4419600" cy="1793167"/>
          </a:xfrm>
        </p:spPr>
        <p:txBody>
          <a:bodyPr>
            <a:normAutofit fontScale="90000"/>
          </a:bodyPr>
          <a:lstStyle/>
          <a:p>
            <a:pPr algn="ctr"/>
            <a:r>
              <a:rPr lang="en-US" sz="7200" b="1" dirty="0"/>
              <a:t>Coalitions</a:t>
            </a:r>
            <a:br>
              <a:rPr lang="en-US" sz="7200" b="1" dirty="0"/>
            </a:br>
            <a:r>
              <a:rPr lang="en-US" sz="7200" b="1" dirty="0"/>
              <a:t>&amp;</a:t>
            </a:r>
            <a:br>
              <a:rPr lang="en-US" sz="7200" b="1" dirty="0"/>
            </a:br>
            <a:r>
              <a:rPr lang="en-US" sz="7200" b="1" dirty="0"/>
              <a:t>Committees</a:t>
            </a:r>
          </a:p>
        </p:txBody>
      </p:sp>
    </p:spTree>
    <p:extLst>
      <p:ext uri="{BB962C8B-B14F-4D97-AF65-F5344CB8AC3E}">
        <p14:creationId xmlns:p14="http://schemas.microsoft.com/office/powerpoint/2010/main" val="164093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xec\Pictures\social work\12512770_1149236335087039_229095529554442820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18" y="100631"/>
            <a:ext cx="4191000" cy="30908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exec\Pictures\social work\Sparrow Coali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18" y="3310247"/>
            <a:ext cx="4206240" cy="3154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22618" y="40749"/>
            <a:ext cx="4916731" cy="6555641"/>
          </a:xfrm>
          <a:prstGeom prst="rect">
            <a:avLst/>
          </a:prstGeom>
          <a:noFill/>
        </p:spPr>
        <p:txBody>
          <a:bodyPr wrap="none" rtlCol="0">
            <a:spAutoFit/>
          </a:bodyPr>
          <a:lstStyle/>
          <a:p>
            <a:r>
              <a:rPr lang="en-US" sz="3200" b="1" dirty="0"/>
              <a:t>Sparrow Coalition</a:t>
            </a:r>
          </a:p>
          <a:p>
            <a:endParaRPr lang="en-US" sz="1000" b="1" dirty="0"/>
          </a:p>
          <a:p>
            <a:pPr marL="457200" indent="-457200">
              <a:buFontTx/>
              <a:buChar char="-"/>
            </a:pPr>
            <a:r>
              <a:rPr lang="en-US" sz="2700" dirty="0"/>
              <a:t>Examines &amp; communicates </a:t>
            </a:r>
          </a:p>
          <a:p>
            <a:r>
              <a:rPr lang="en-US" sz="2700" dirty="0"/>
              <a:t>local service needs</a:t>
            </a:r>
          </a:p>
          <a:p>
            <a:pPr marL="457200" indent="-457200">
              <a:buFontTx/>
              <a:buChar char="-"/>
            </a:pPr>
            <a:r>
              <a:rPr lang="en-US" sz="2700" dirty="0"/>
              <a:t>Raises funds for area </a:t>
            </a:r>
          </a:p>
          <a:p>
            <a:r>
              <a:rPr lang="en-US" sz="2700" dirty="0"/>
              <a:t>service providers</a:t>
            </a:r>
          </a:p>
          <a:p>
            <a:pPr marL="457200" indent="-457200">
              <a:buFontTx/>
              <a:buChar char="-"/>
            </a:pPr>
            <a:r>
              <a:rPr lang="en-US" sz="2700" dirty="0"/>
              <a:t>Collects &amp; distributes </a:t>
            </a:r>
          </a:p>
          <a:p>
            <a:r>
              <a:rPr lang="en-US" sz="2700" dirty="0"/>
              <a:t>hygiene bags &amp; other items</a:t>
            </a:r>
          </a:p>
          <a:p>
            <a:pPr marL="457200" indent="-457200">
              <a:buFontTx/>
              <a:buChar char="-"/>
            </a:pPr>
            <a:r>
              <a:rPr lang="en-US" sz="2700" dirty="0"/>
              <a:t>Helps to create &amp; distribute </a:t>
            </a:r>
          </a:p>
          <a:p>
            <a:r>
              <a:rPr lang="en-US" sz="2700" dirty="0"/>
              <a:t>resource brochures</a:t>
            </a:r>
          </a:p>
          <a:p>
            <a:pPr marL="457200" indent="-457200">
              <a:buFontTx/>
              <a:buChar char="-"/>
            </a:pPr>
            <a:r>
              <a:rPr lang="en-US" sz="2700" dirty="0"/>
              <a:t>Advocates &amp; shares ideas</a:t>
            </a:r>
          </a:p>
          <a:p>
            <a:pPr marL="457200" indent="-457200">
              <a:buFontTx/>
              <a:buChar char="-"/>
            </a:pPr>
            <a:r>
              <a:rPr lang="en-US" sz="2700" dirty="0"/>
              <a:t>Provides cots for Warming </a:t>
            </a:r>
          </a:p>
          <a:p>
            <a:r>
              <a:rPr lang="en-US" sz="2700" dirty="0"/>
              <a:t>Center </a:t>
            </a:r>
          </a:p>
          <a:p>
            <a:pPr marL="457200" indent="-457200">
              <a:buFontTx/>
              <a:buChar char="-"/>
            </a:pPr>
            <a:r>
              <a:rPr lang="en-US" sz="2700" dirty="0"/>
              <a:t>Representatives serve on</a:t>
            </a:r>
          </a:p>
          <a:p>
            <a:r>
              <a:rPr lang="en-US" sz="2700" dirty="0"/>
              <a:t>Warming Center Committee &amp; </a:t>
            </a:r>
          </a:p>
          <a:p>
            <a:r>
              <a:rPr lang="en-US" sz="2700" dirty="0"/>
              <a:t>volunteer at Warming Center</a:t>
            </a:r>
          </a:p>
        </p:txBody>
      </p:sp>
    </p:spTree>
    <p:extLst>
      <p:ext uri="{BB962C8B-B14F-4D97-AF65-F5344CB8AC3E}">
        <p14:creationId xmlns:p14="http://schemas.microsoft.com/office/powerpoint/2010/main" val="88795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36"/>
          <p:cNvSpPr txBox="1">
            <a:spLocks/>
          </p:cNvSpPr>
          <p:nvPr/>
        </p:nvSpPr>
        <p:spPr>
          <a:xfrm>
            <a:off x="838200" y="228600"/>
            <a:ext cx="7467600" cy="5262979"/>
          </a:xfrm>
          <a:prstGeom prst="rect">
            <a:avLst/>
          </a:prstGeom>
          <a:noFill/>
          <a:ln>
            <a:noFill/>
          </a:ln>
        </p:spPr>
        <p:txBody>
          <a:bodyPr numCol="1">
            <a:spAutoFit/>
          </a:bodyPr>
          <a:lstStyle/>
          <a:p>
            <a:pPr marL="0" indent="0"/>
            <a:r>
              <a:rPr lang="en-US" sz="2400" dirty="0">
                <a:latin typeface="Calibri" pitchFamily="34" charset="0"/>
              </a:rPr>
              <a:t>As of January 2018, Illinois had an estimated </a:t>
            </a:r>
            <a:r>
              <a:rPr lang="en-US" sz="2400" b="1" dirty="0">
                <a:latin typeface="Calibri" pitchFamily="34" charset="0"/>
              </a:rPr>
              <a:t>10,643</a:t>
            </a:r>
            <a:r>
              <a:rPr lang="en-US" sz="2400" dirty="0">
                <a:latin typeface="Calibri" pitchFamily="34" charset="0"/>
              </a:rPr>
              <a:t> experiencing homelessness on any given day, as reported by Continuums of Care to the U.S. Department of Housing and Urban Development (HUD). Of that Total, </a:t>
            </a:r>
            <a:r>
              <a:rPr lang="en-US" sz="2400" b="1" dirty="0">
                <a:latin typeface="Calibri" pitchFamily="34" charset="0"/>
              </a:rPr>
              <a:t>1,223</a:t>
            </a:r>
            <a:r>
              <a:rPr lang="en-US" sz="2400" dirty="0">
                <a:latin typeface="Calibri" pitchFamily="34" charset="0"/>
              </a:rPr>
              <a:t> were family households, </a:t>
            </a:r>
            <a:r>
              <a:rPr lang="en-US" sz="2400" b="1" dirty="0">
                <a:latin typeface="Calibri" pitchFamily="34" charset="0"/>
              </a:rPr>
              <a:t>804</a:t>
            </a:r>
            <a:r>
              <a:rPr lang="en-US" sz="2400" dirty="0">
                <a:latin typeface="Calibri" pitchFamily="34" charset="0"/>
              </a:rPr>
              <a:t> were Veterans, </a:t>
            </a:r>
            <a:r>
              <a:rPr lang="en-US" sz="2400" b="1" dirty="0">
                <a:latin typeface="Calibri" pitchFamily="34" charset="0"/>
              </a:rPr>
              <a:t>684</a:t>
            </a:r>
            <a:r>
              <a:rPr lang="en-US" sz="2400" dirty="0">
                <a:latin typeface="Calibri" pitchFamily="34" charset="0"/>
              </a:rPr>
              <a:t> were unaccompanied young adults (aged 18-24), and </a:t>
            </a:r>
            <a:r>
              <a:rPr lang="en-US" sz="2400" b="1" dirty="0">
                <a:latin typeface="Calibri" pitchFamily="34" charset="0"/>
              </a:rPr>
              <a:t>1,625</a:t>
            </a:r>
            <a:r>
              <a:rPr lang="en-US" sz="2400" dirty="0">
                <a:latin typeface="Calibri" pitchFamily="34" charset="0"/>
              </a:rPr>
              <a:t> were individuals experiencing chronic homelessness.</a:t>
            </a:r>
          </a:p>
          <a:p>
            <a:pPr marL="0" indent="0"/>
            <a:r>
              <a:rPr lang="en-US" sz="2400" dirty="0">
                <a:latin typeface="Calibri" pitchFamily="34" charset="0"/>
              </a:rPr>
              <a:t> </a:t>
            </a:r>
          </a:p>
          <a:p>
            <a:pPr marL="0" indent="0"/>
            <a:r>
              <a:rPr lang="en-US" sz="2400" dirty="0">
                <a:latin typeface="Calibri" pitchFamily="34" charset="0"/>
              </a:rPr>
              <a:t>Public school data reported to the U.S. Department of Education during the 2016-2017 school year shows that an estimated </a:t>
            </a:r>
            <a:r>
              <a:rPr lang="en-US" sz="2400" b="1" dirty="0">
                <a:latin typeface="Calibri" pitchFamily="34" charset="0"/>
              </a:rPr>
              <a:t>50,949</a:t>
            </a:r>
            <a:r>
              <a:rPr lang="en-US" sz="2400" dirty="0">
                <a:latin typeface="Calibri" pitchFamily="34" charset="0"/>
              </a:rPr>
              <a:t> public school students experienced homelessness over the course of the year. Of that total, </a:t>
            </a:r>
            <a:r>
              <a:rPr lang="en-US" sz="2400" b="1" dirty="0">
                <a:latin typeface="Calibri" pitchFamily="34" charset="0"/>
              </a:rPr>
              <a:t>447</a:t>
            </a:r>
            <a:r>
              <a:rPr lang="en-US" sz="2400" dirty="0">
                <a:latin typeface="Calibri" pitchFamily="34" charset="0"/>
              </a:rPr>
              <a:t> students were unsheltered, </a:t>
            </a:r>
            <a:r>
              <a:rPr lang="en-US" sz="2400" b="1" dirty="0">
                <a:latin typeface="Calibri" pitchFamily="34" charset="0"/>
              </a:rPr>
              <a:t>5,674</a:t>
            </a:r>
            <a:r>
              <a:rPr lang="en-US" sz="2400" dirty="0">
                <a:latin typeface="Calibri" pitchFamily="34" charset="0"/>
              </a:rPr>
              <a:t> were in shelters, </a:t>
            </a:r>
            <a:r>
              <a:rPr lang="en-US" sz="2400" b="1" dirty="0">
                <a:latin typeface="Calibri" pitchFamily="34" charset="0"/>
              </a:rPr>
              <a:t>1,795</a:t>
            </a:r>
            <a:r>
              <a:rPr lang="en-US" sz="2400" dirty="0">
                <a:latin typeface="Calibri" pitchFamily="34" charset="0"/>
              </a:rPr>
              <a:t> were in hotels/motels, and </a:t>
            </a:r>
            <a:r>
              <a:rPr lang="en-US" sz="2400" b="1" dirty="0">
                <a:latin typeface="Calibri" pitchFamily="34" charset="0"/>
              </a:rPr>
              <a:t>42,223</a:t>
            </a:r>
            <a:r>
              <a:rPr lang="en-US" sz="2400" dirty="0">
                <a:latin typeface="Calibri" pitchFamily="34" charset="0"/>
              </a:rPr>
              <a:t> were doubled up. </a:t>
            </a:r>
          </a:p>
        </p:txBody>
      </p:sp>
      <p:sp>
        <p:nvSpPr>
          <p:cNvPr id="37" name="Text Box 37"/>
          <p:cNvSpPr txBox="1">
            <a:spLocks/>
          </p:cNvSpPr>
          <p:nvPr/>
        </p:nvSpPr>
        <p:spPr>
          <a:xfrm>
            <a:off x="1524000" y="5638800"/>
            <a:ext cx="6096000" cy="381000"/>
          </a:xfrm>
          <a:prstGeom prst="rect">
            <a:avLst/>
          </a:prstGeom>
          <a:noFill/>
          <a:ln>
            <a:noFill/>
          </a:ln>
        </p:spPr>
        <p:txBody>
          <a:bodyPr numCol="1">
            <a:spAutoFit/>
          </a:bodyPr>
          <a:lstStyle/>
          <a:p>
            <a:pPr marL="0" indent="0" algn="ctr"/>
            <a:r>
              <a:rPr lang="en-US" b="1" dirty="0">
                <a:latin typeface="Calibri" pitchFamily="34" charset="0"/>
              </a:rPr>
              <a:t>United States Interagency Council on Homelessness</a:t>
            </a:r>
          </a:p>
        </p:txBody>
      </p:sp>
      <p:sp>
        <p:nvSpPr>
          <p:cNvPr id="4" name="TextBox 3"/>
          <p:cNvSpPr txBox="1"/>
          <p:nvPr/>
        </p:nvSpPr>
        <p:spPr>
          <a:xfrm>
            <a:off x="5813172" y="6291592"/>
            <a:ext cx="3315588" cy="523220"/>
          </a:xfrm>
          <a:prstGeom prst="rect">
            <a:avLst/>
          </a:prstGeom>
          <a:noFill/>
        </p:spPr>
        <p:txBody>
          <a:bodyPr wrap="none" rtlCol="0">
            <a:spAutoFit/>
          </a:bodyPr>
          <a:lstStyle/>
          <a:p>
            <a:pPr algn="r"/>
            <a:r>
              <a:rPr lang="en-US" sz="1400" dirty="0"/>
              <a:t>Slide provided Leander Spearman, Director</a:t>
            </a:r>
          </a:p>
          <a:p>
            <a:pPr algn="r"/>
            <a:r>
              <a:rPr lang="en-US" sz="1400" dirty="0" err="1"/>
              <a:t>BellevillePublic</a:t>
            </a:r>
            <a:r>
              <a:rPr lang="en-US" sz="1400" dirty="0"/>
              <a:t> Library</a:t>
            </a:r>
          </a:p>
        </p:txBody>
      </p:sp>
    </p:spTree>
    <p:extLst>
      <p:ext uri="{BB962C8B-B14F-4D97-AF65-F5344CB8AC3E}">
        <p14:creationId xmlns:p14="http://schemas.microsoft.com/office/powerpoint/2010/main" val="330386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exec\Pictures\social work\13096005_1182618108415528_746545422431295425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674" y="20485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8735" y="3928062"/>
            <a:ext cx="8631658" cy="2954655"/>
          </a:xfrm>
          <a:prstGeom prst="rect">
            <a:avLst/>
          </a:prstGeom>
          <a:noFill/>
        </p:spPr>
        <p:txBody>
          <a:bodyPr wrap="none" rtlCol="0">
            <a:spAutoFit/>
          </a:bodyPr>
          <a:lstStyle/>
          <a:p>
            <a:r>
              <a:rPr lang="en-US" sz="3200" b="1" dirty="0"/>
              <a:t>The Idea-Generating Power of a Coalition</a:t>
            </a:r>
          </a:p>
          <a:p>
            <a:endParaRPr lang="en-US" sz="2200" b="1" dirty="0"/>
          </a:p>
          <a:p>
            <a:r>
              <a:rPr lang="en-US" sz="2200" dirty="0"/>
              <a:t>Carbondale Public Library Director Diana Brawley </a:t>
            </a:r>
            <a:r>
              <a:rPr lang="en-US" sz="2200" dirty="0" err="1"/>
              <a:t>Sussman</a:t>
            </a:r>
            <a:endParaRPr lang="en-US" sz="2200" dirty="0"/>
          </a:p>
          <a:p>
            <a:r>
              <a:rPr lang="en-US" sz="2200" dirty="0"/>
              <a:t>Carbondale PL’s First Social Work Intern Shannon Butler</a:t>
            </a:r>
          </a:p>
          <a:p>
            <a:r>
              <a:rPr lang="en-US" sz="2200" dirty="0"/>
              <a:t>SIU School of Social Work Professor Dona Reese</a:t>
            </a:r>
          </a:p>
          <a:p>
            <a:endParaRPr lang="en-US" sz="2200" dirty="0"/>
          </a:p>
          <a:p>
            <a:r>
              <a:rPr lang="en-US" sz="2200" dirty="0"/>
              <a:t>Served on the Sparrow Coalition together in 2015 </a:t>
            </a:r>
          </a:p>
          <a:p>
            <a:r>
              <a:rPr lang="en-US" sz="2200" dirty="0"/>
              <a:t>and identified the opportunity to place MSW student interns in the library</a:t>
            </a:r>
          </a:p>
        </p:txBody>
      </p:sp>
    </p:spTree>
    <p:extLst>
      <p:ext uri="{BB962C8B-B14F-4D97-AF65-F5344CB8AC3E}">
        <p14:creationId xmlns:p14="http://schemas.microsoft.com/office/powerpoint/2010/main" val="3395218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406" y="68318"/>
            <a:ext cx="8457187" cy="769441"/>
          </a:xfrm>
          <a:prstGeom prst="rect">
            <a:avLst/>
          </a:prstGeom>
          <a:noFill/>
        </p:spPr>
        <p:txBody>
          <a:bodyPr wrap="none" rtlCol="0">
            <a:spAutoFit/>
          </a:bodyPr>
          <a:lstStyle/>
          <a:p>
            <a:r>
              <a:rPr lang="en-US" sz="4400" b="1" dirty="0"/>
              <a:t>Complete Count Census Committee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645" y="856152"/>
            <a:ext cx="7872984" cy="5904738"/>
          </a:xfrm>
          <a:prstGeom prst="rect">
            <a:avLst/>
          </a:prstGeom>
        </p:spPr>
      </p:pic>
    </p:spTree>
    <p:extLst>
      <p:ext uri="{BB962C8B-B14F-4D97-AF65-F5344CB8AC3E}">
        <p14:creationId xmlns:p14="http://schemas.microsoft.com/office/powerpoint/2010/main" val="2645167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4000" cy="5847755"/>
          </a:xfrm>
          <a:prstGeom prst="rect">
            <a:avLst/>
          </a:prstGeom>
          <a:noFill/>
        </p:spPr>
        <p:txBody>
          <a:bodyPr wrap="square" rtlCol="0">
            <a:spAutoFit/>
          </a:bodyPr>
          <a:lstStyle/>
          <a:p>
            <a:r>
              <a:rPr lang="en-US" sz="7200" b="1" dirty="0"/>
              <a:t>Other Committees:</a:t>
            </a:r>
          </a:p>
          <a:p>
            <a:endParaRPr lang="en-US" dirty="0"/>
          </a:p>
          <a:p>
            <a:pPr marL="285750" indent="-285750">
              <a:buFont typeface="Arial" panose="020B0604020202020204" pitchFamily="34" charset="0"/>
              <a:buChar char="•"/>
            </a:pPr>
            <a:r>
              <a:rPr lang="en-US" sz="3800" dirty="0"/>
              <a:t>Nonviolent Carbondale</a:t>
            </a:r>
          </a:p>
          <a:p>
            <a:pPr marL="285750" indent="-285750">
              <a:buFont typeface="Arial" panose="020B0604020202020204" pitchFamily="34" charset="0"/>
              <a:buChar char="•"/>
            </a:pPr>
            <a:r>
              <a:rPr lang="en-US" sz="3800" dirty="0"/>
              <a:t>Southern Illinois Healthcare Community Benefits Advisory Committee</a:t>
            </a:r>
          </a:p>
          <a:p>
            <a:pPr marL="285750" indent="-285750">
              <a:buFont typeface="Arial" panose="020B0604020202020204" pitchFamily="34" charset="0"/>
              <a:buChar char="•"/>
            </a:pPr>
            <a:r>
              <a:rPr lang="en-US" sz="3800" dirty="0"/>
              <a:t>Positive Youth Development Coalition of the Jackson County Healthy Communities Coalition</a:t>
            </a:r>
          </a:p>
          <a:p>
            <a:pPr marL="285750" indent="-285750">
              <a:buFont typeface="Arial" panose="020B0604020202020204" pitchFamily="34" charset="0"/>
              <a:buChar char="•"/>
            </a:pPr>
            <a:r>
              <a:rPr lang="en-US" sz="3800" dirty="0"/>
              <a:t>Leadership Carbondale Planning Committee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92113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22" y="382384"/>
            <a:ext cx="5602778" cy="6093230"/>
          </a:xfrm>
          <a:prstGeom prst="rect">
            <a:avLst/>
          </a:prstGeom>
        </p:spPr>
      </p:pic>
      <p:sp>
        <p:nvSpPr>
          <p:cNvPr id="2" name="TextBox 1"/>
          <p:cNvSpPr txBox="1"/>
          <p:nvPr/>
        </p:nvSpPr>
        <p:spPr>
          <a:xfrm>
            <a:off x="57807" y="1166842"/>
            <a:ext cx="5182829" cy="4524315"/>
          </a:xfrm>
          <a:prstGeom prst="rect">
            <a:avLst/>
          </a:prstGeom>
          <a:noFill/>
        </p:spPr>
        <p:txBody>
          <a:bodyPr wrap="none" rtlCol="0">
            <a:spAutoFit/>
          </a:bodyPr>
          <a:lstStyle/>
          <a:p>
            <a:r>
              <a:rPr lang="en-US" sz="7200" b="1" dirty="0"/>
              <a:t>Supporting </a:t>
            </a:r>
          </a:p>
          <a:p>
            <a:r>
              <a:rPr lang="en-US" sz="7200" b="1" dirty="0"/>
              <a:t>Local </a:t>
            </a:r>
          </a:p>
          <a:p>
            <a:r>
              <a:rPr lang="en-US" sz="7200" b="1" dirty="0"/>
              <a:t>Nonprofits </a:t>
            </a:r>
          </a:p>
          <a:p>
            <a:r>
              <a:rPr lang="en-US" sz="7200" b="1" dirty="0"/>
              <a:t>&amp; Businesses</a:t>
            </a:r>
          </a:p>
        </p:txBody>
      </p:sp>
    </p:spTree>
    <p:extLst>
      <p:ext uri="{BB962C8B-B14F-4D97-AF65-F5344CB8AC3E}">
        <p14:creationId xmlns:p14="http://schemas.microsoft.com/office/powerpoint/2010/main" val="3430259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t="13611" r="18161" b="5471"/>
          <a:stretch/>
        </p:blipFill>
        <p:spPr bwMode="auto">
          <a:xfrm>
            <a:off x="162814" y="7883"/>
            <a:ext cx="8818371" cy="6867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429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374900"/>
            <a:ext cx="8520600" cy="763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Mount Prospect Entrepreneurs Initiative (MPEI)</a:t>
            </a:r>
            <a:endParaRPr/>
          </a:p>
        </p:txBody>
      </p:sp>
      <p:sp>
        <p:nvSpPr>
          <p:cNvPr id="105" name="Shape 105"/>
          <p:cNvSpPr txBox="1">
            <a:spLocks noGrp="1"/>
          </p:cNvSpPr>
          <p:nvPr>
            <p:ph type="body" idx="1"/>
          </p:nvPr>
        </p:nvSpPr>
        <p:spPr>
          <a:xfrm>
            <a:off x="311700" y="1536633"/>
            <a:ext cx="3567300" cy="455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endParaRPr/>
          </a:p>
        </p:txBody>
      </p:sp>
      <p:pic>
        <p:nvPicPr>
          <p:cNvPr id="106" name="Shape 106"/>
          <p:cNvPicPr preferRelativeResize="0"/>
          <p:nvPr/>
        </p:nvPicPr>
        <p:blipFill>
          <a:blip r:embed="rId3">
            <a:alphaModFix/>
          </a:blip>
          <a:stretch>
            <a:fillRect/>
          </a:stretch>
        </p:blipFill>
        <p:spPr>
          <a:xfrm>
            <a:off x="526200" y="2299670"/>
            <a:ext cx="3352800" cy="2870200"/>
          </a:xfrm>
          <a:prstGeom prst="rect">
            <a:avLst/>
          </a:prstGeom>
          <a:noFill/>
          <a:ln>
            <a:noFill/>
          </a:ln>
        </p:spPr>
      </p:pic>
      <p:sp>
        <p:nvSpPr>
          <p:cNvPr id="107" name="Shape 107"/>
          <p:cNvSpPr txBox="1"/>
          <p:nvPr/>
        </p:nvSpPr>
        <p:spPr>
          <a:xfrm>
            <a:off x="4082180" y="2299670"/>
            <a:ext cx="4809600" cy="319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dirty="0"/>
              <a:t>The Mount Prospect Entrepreneurs Initiative (MPEI) is a partnership between the Village of Mount Prospect, the Mount Prospect Chamber of Commerce, and the Mount Prospect Public Library whose main focus is to support and promote businesses and encourage entrepreneurship in the Village of Mount Prospect. </a:t>
            </a:r>
            <a:endParaRPr sz="1800" dirty="0"/>
          </a:p>
        </p:txBody>
      </p:sp>
      <p:sp>
        <p:nvSpPr>
          <p:cNvPr id="2" name="TextBox 1"/>
          <p:cNvSpPr txBox="1"/>
          <p:nvPr/>
        </p:nvSpPr>
        <p:spPr>
          <a:xfrm>
            <a:off x="4474626" y="6096000"/>
            <a:ext cx="4384534" cy="523220"/>
          </a:xfrm>
          <a:prstGeom prst="rect">
            <a:avLst/>
          </a:prstGeom>
          <a:noFill/>
        </p:spPr>
        <p:txBody>
          <a:bodyPr wrap="none" rtlCol="0">
            <a:spAutoFit/>
          </a:bodyPr>
          <a:lstStyle/>
          <a:p>
            <a:pPr algn="r"/>
            <a:r>
              <a:rPr lang="en-US" sz="1400" dirty="0"/>
              <a:t>Slide provided by Joe Collier, Business Reference Librarian</a:t>
            </a:r>
          </a:p>
          <a:p>
            <a:pPr algn="r"/>
            <a:r>
              <a:rPr lang="en-US" sz="1400" dirty="0"/>
              <a:t>Mount Prospect Public Library</a:t>
            </a:r>
          </a:p>
        </p:txBody>
      </p:sp>
    </p:spTree>
    <p:extLst>
      <p:ext uri="{BB962C8B-B14F-4D97-AF65-F5344CB8AC3E}">
        <p14:creationId xmlns:p14="http://schemas.microsoft.com/office/powerpoint/2010/main" val="3741202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p:nvPr/>
        </p:nvSpPr>
        <p:spPr>
          <a:xfrm>
            <a:off x="457200" y="1196522"/>
            <a:ext cx="4919867" cy="47056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txBox="1">
            <a:spLocks noGrp="1"/>
          </p:cNvSpPr>
          <p:nvPr>
            <p:ph type="title"/>
          </p:nvPr>
        </p:nvSpPr>
        <p:spPr>
          <a:xfrm>
            <a:off x="311700" y="260933"/>
            <a:ext cx="8520600" cy="763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Building Up the Toolbox</a:t>
            </a:r>
            <a:endParaRPr dirty="0"/>
          </a:p>
        </p:txBody>
      </p:sp>
      <p:sp>
        <p:nvSpPr>
          <p:cNvPr id="180" name="Shape 180"/>
          <p:cNvSpPr txBox="1">
            <a:spLocks noGrp="1"/>
          </p:cNvSpPr>
          <p:nvPr>
            <p:ph type="body" idx="1"/>
          </p:nvPr>
        </p:nvSpPr>
        <p:spPr>
          <a:xfrm>
            <a:off x="457200" y="1066800"/>
            <a:ext cx="4910798" cy="580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t>Business web resources</a:t>
            </a:r>
            <a:endParaRPr dirty="0"/>
          </a:p>
        </p:txBody>
      </p:sp>
      <p:pic>
        <p:nvPicPr>
          <p:cNvPr id="181" name="Shape 181"/>
          <p:cNvPicPr preferRelativeResize="0"/>
          <p:nvPr/>
        </p:nvPicPr>
        <p:blipFill>
          <a:blip r:embed="rId3">
            <a:alphaModFix/>
          </a:blip>
          <a:stretch>
            <a:fillRect/>
          </a:stretch>
        </p:blipFill>
        <p:spPr>
          <a:xfrm>
            <a:off x="6738079" y="729521"/>
            <a:ext cx="2271011" cy="3117955"/>
          </a:xfrm>
          <a:prstGeom prst="rect">
            <a:avLst/>
          </a:prstGeom>
          <a:noFill/>
          <a:ln>
            <a:noFill/>
          </a:ln>
        </p:spPr>
      </p:pic>
      <p:sp>
        <p:nvSpPr>
          <p:cNvPr id="182" name="Shape 182"/>
          <p:cNvSpPr txBox="1"/>
          <p:nvPr/>
        </p:nvSpPr>
        <p:spPr>
          <a:xfrm>
            <a:off x="457200" y="1667082"/>
            <a:ext cx="8299500" cy="47244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b="1" dirty="0">
                <a:solidFill>
                  <a:schemeClr val="dk1"/>
                </a:solidFill>
              </a:rPr>
              <a:t>Business Insights: Global</a:t>
            </a:r>
            <a:endParaRPr b="1" dirty="0">
              <a:solidFill>
                <a:schemeClr val="dk1"/>
              </a:solidFill>
            </a:endParaRPr>
          </a:p>
          <a:p>
            <a:pPr marL="0" lvl="0" indent="0" rtl="0">
              <a:lnSpc>
                <a:spcPct val="115000"/>
              </a:lnSpc>
              <a:spcBef>
                <a:spcPts val="0"/>
              </a:spcBef>
              <a:spcAft>
                <a:spcPts val="0"/>
              </a:spcAft>
              <a:buClr>
                <a:schemeClr val="dk1"/>
              </a:buClr>
              <a:buSzPts val="1100"/>
              <a:buFont typeface="Arial"/>
              <a:buNone/>
            </a:pPr>
            <a:r>
              <a:rPr lang="en" sz="1200" dirty="0">
                <a:solidFill>
                  <a:schemeClr val="dk1"/>
                </a:solidFill>
              </a:rPr>
              <a:t>        	</a:t>
            </a:r>
            <a:r>
              <a:rPr lang="en" sz="1200" dirty="0">
                <a:solidFill>
                  <a:schemeClr val="dk1"/>
                </a:solidFill>
                <a:highlight>
                  <a:srgbClr val="FFFFFF"/>
                </a:highlight>
              </a:rPr>
              <a:t>Contains market research reports, case studies, industry profiles, and more</a:t>
            </a:r>
            <a:endParaRPr sz="1200"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b="1" dirty="0">
                <a:solidFill>
                  <a:schemeClr val="dk1"/>
                </a:solidFill>
                <a:highlight>
                  <a:srgbClr val="FFFFFF"/>
                </a:highlight>
              </a:rPr>
              <a:t>EZ Select</a:t>
            </a:r>
            <a:endParaRPr b="1"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sz="1200" dirty="0">
                <a:solidFill>
                  <a:schemeClr val="dk1"/>
                </a:solidFill>
                <a:highlight>
                  <a:srgbClr val="FFFFFF"/>
                </a:highlight>
              </a:rPr>
              <a:t>        	Research U.S. manufacturers in Illinois, Wisconsin, Indiana, Michigan, and Ohio</a:t>
            </a:r>
            <a:endParaRPr sz="1200"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b="1" dirty="0">
                <a:solidFill>
                  <a:schemeClr val="dk1"/>
                </a:solidFill>
                <a:highlight>
                  <a:srgbClr val="FFFFFF"/>
                </a:highlight>
              </a:rPr>
              <a:t>DemographicsNow</a:t>
            </a:r>
            <a:endParaRPr b="1"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sz="1200" dirty="0">
                <a:solidFill>
                  <a:schemeClr val="dk1"/>
                </a:solidFill>
                <a:highlight>
                  <a:srgbClr val="FFFFFF"/>
                </a:highlight>
              </a:rPr>
              <a:t>        	Demographic data, ideal for gaining consumer and market insight</a:t>
            </a:r>
            <a:endParaRPr sz="1200"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b="1" dirty="0">
                <a:solidFill>
                  <a:schemeClr val="dk1"/>
                </a:solidFill>
                <a:highlight>
                  <a:srgbClr val="FFFFFF"/>
                </a:highlight>
              </a:rPr>
              <a:t>Gale Small Business Builder</a:t>
            </a:r>
            <a:endParaRPr b="1"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sz="1200" dirty="0">
                <a:solidFill>
                  <a:schemeClr val="dk1"/>
                </a:solidFill>
                <a:highlight>
                  <a:srgbClr val="FFFFFF"/>
                </a:highlight>
              </a:rPr>
              <a:t>        	Helps entrepreneurs/small business owners/nonprofits create a professional business plan</a:t>
            </a:r>
            <a:endParaRPr sz="1200"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b="1" dirty="0">
                <a:solidFill>
                  <a:schemeClr val="dk1"/>
                </a:solidFill>
                <a:highlight>
                  <a:srgbClr val="FFFFFF"/>
                </a:highlight>
              </a:rPr>
              <a:t>Mergent Intellect</a:t>
            </a:r>
            <a:endParaRPr b="1"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sz="1200" dirty="0">
                <a:solidFill>
                  <a:schemeClr val="dk1"/>
                </a:solidFill>
                <a:highlight>
                  <a:srgbClr val="FFFFFF"/>
                </a:highlight>
              </a:rPr>
              <a:t>        	Company facts on over 20 million North American companies &amp; over 70 million global companies w/ industry 	reports from First Research &amp; Key Business Ratios</a:t>
            </a:r>
            <a:endParaRPr sz="1200" dirty="0">
              <a:solidFill>
                <a:schemeClr val="dk1"/>
              </a:solidFill>
              <a:highlight>
                <a:srgbClr val="FFFFFF"/>
              </a:highlight>
            </a:endParaRPr>
          </a:p>
          <a:p>
            <a:pPr marL="0" lvl="0" indent="0" rtl="0">
              <a:lnSpc>
                <a:spcPct val="115000"/>
              </a:lnSpc>
              <a:spcBef>
                <a:spcPts val="0"/>
              </a:spcBef>
              <a:spcAft>
                <a:spcPts val="0"/>
              </a:spcAft>
              <a:buClr>
                <a:schemeClr val="dk1"/>
              </a:buClr>
              <a:buSzPts val="1100"/>
              <a:buFont typeface="Arial"/>
              <a:buNone/>
            </a:pPr>
            <a:r>
              <a:rPr lang="en" b="1" dirty="0">
                <a:solidFill>
                  <a:schemeClr val="dk1"/>
                </a:solidFill>
                <a:highlight>
                  <a:srgbClr val="FFFFFF"/>
                </a:highlight>
              </a:rPr>
              <a:t>Small Business Resource Center</a:t>
            </a:r>
            <a:endParaRPr b="1" dirty="0">
              <a:solidFill>
                <a:schemeClr val="dk1"/>
              </a:solidFill>
              <a:highlight>
                <a:srgbClr val="FFFFFF"/>
              </a:highlight>
            </a:endParaRPr>
          </a:p>
          <a:p>
            <a:pPr marL="0" lvl="0" indent="0" rtl="0">
              <a:lnSpc>
                <a:spcPct val="115000"/>
              </a:lnSpc>
              <a:spcBef>
                <a:spcPts val="0"/>
              </a:spcBef>
              <a:spcAft>
                <a:spcPts val="0"/>
              </a:spcAft>
              <a:buNone/>
            </a:pPr>
            <a:r>
              <a:rPr lang="en" sz="1200" dirty="0">
                <a:solidFill>
                  <a:schemeClr val="dk1"/>
                </a:solidFill>
                <a:highlight>
                  <a:srgbClr val="FFFFFF"/>
                </a:highlight>
              </a:rPr>
              <a:t>        	Covers all major areas of starting and operating a business</a:t>
            </a:r>
          </a:p>
          <a:p>
            <a:pPr marL="0" lvl="0" indent="0" rtl="0">
              <a:lnSpc>
                <a:spcPct val="115000"/>
              </a:lnSpc>
              <a:spcBef>
                <a:spcPts val="0"/>
              </a:spcBef>
              <a:spcAft>
                <a:spcPts val="0"/>
              </a:spcAft>
              <a:buNone/>
            </a:pPr>
            <a:r>
              <a:rPr lang="en" b="1" dirty="0">
                <a:solidFill>
                  <a:schemeClr val="dk1"/>
                </a:solidFill>
                <a:highlight>
                  <a:srgbClr val="FFFFFF"/>
                </a:highlight>
              </a:rPr>
              <a:t>Foundation Directory Online</a:t>
            </a:r>
          </a:p>
          <a:p>
            <a:pPr lvl="0">
              <a:lnSpc>
                <a:spcPct val="115000"/>
              </a:lnSpc>
            </a:pPr>
            <a:r>
              <a:rPr lang="en" sz="1200" dirty="0">
                <a:solidFill>
                  <a:schemeClr val="dk1"/>
                </a:solidFill>
                <a:highlight>
                  <a:srgbClr val="FFFFFF"/>
                </a:highlight>
              </a:rPr>
              <a:t>	</a:t>
            </a:r>
            <a:r>
              <a:rPr lang="en-US" sz="1200" dirty="0"/>
              <a:t> Information on more than 140,000 grant makers</a:t>
            </a:r>
          </a:p>
          <a:p>
            <a:pPr lvl="0">
              <a:lnSpc>
                <a:spcPct val="115000"/>
              </a:lnSpc>
            </a:pPr>
            <a:r>
              <a:rPr lang="en-US" b="1" dirty="0" err="1"/>
              <a:t>AtoZ</a:t>
            </a:r>
            <a:r>
              <a:rPr lang="en-US" b="1" dirty="0"/>
              <a:t> Databases</a:t>
            </a:r>
          </a:p>
          <a:p>
            <a:pPr lvl="0">
              <a:lnSpc>
                <a:spcPct val="115000"/>
              </a:lnSpc>
            </a:pPr>
            <a:r>
              <a:rPr lang="en-US" sz="1200" dirty="0"/>
              <a:t>	30 million business and executive profiles, over 220 million residents, 7 million real-time job listings</a:t>
            </a:r>
          </a:p>
          <a:p>
            <a:pPr lvl="0">
              <a:lnSpc>
                <a:spcPct val="115000"/>
              </a:lnSpc>
            </a:pPr>
            <a:endParaRPr lang="en-US" sz="1200" dirty="0"/>
          </a:p>
        </p:txBody>
      </p:sp>
      <p:sp>
        <p:nvSpPr>
          <p:cNvPr id="7" name="TextBox 6"/>
          <p:cNvSpPr txBox="1"/>
          <p:nvPr/>
        </p:nvSpPr>
        <p:spPr>
          <a:xfrm>
            <a:off x="4744226" y="6291592"/>
            <a:ext cx="4384534" cy="523220"/>
          </a:xfrm>
          <a:prstGeom prst="rect">
            <a:avLst/>
          </a:prstGeom>
          <a:noFill/>
        </p:spPr>
        <p:txBody>
          <a:bodyPr wrap="none" rtlCol="0">
            <a:spAutoFit/>
          </a:bodyPr>
          <a:lstStyle/>
          <a:p>
            <a:pPr algn="r"/>
            <a:r>
              <a:rPr lang="en-US" sz="1400" dirty="0"/>
              <a:t>Slide provided by Joe Collier, Business Reference Librarian</a:t>
            </a:r>
          </a:p>
          <a:p>
            <a:pPr algn="r"/>
            <a:r>
              <a:rPr lang="en-US" sz="1400" dirty="0"/>
              <a:t>Mount Prospect Public Library</a:t>
            </a:r>
          </a:p>
        </p:txBody>
      </p:sp>
    </p:spTree>
    <p:extLst>
      <p:ext uri="{BB962C8B-B14F-4D97-AF65-F5344CB8AC3E}">
        <p14:creationId xmlns:p14="http://schemas.microsoft.com/office/powerpoint/2010/main" val="3739185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11700" y="289400"/>
            <a:ext cx="8520600" cy="763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Reference By Appointment (RBA)</a:t>
            </a:r>
            <a:endParaRPr/>
          </a:p>
        </p:txBody>
      </p:sp>
      <p:sp>
        <p:nvSpPr>
          <p:cNvPr id="189" name="Shape 189"/>
          <p:cNvSpPr txBox="1"/>
          <p:nvPr/>
        </p:nvSpPr>
        <p:spPr>
          <a:xfrm>
            <a:off x="5446200" y="1384148"/>
            <a:ext cx="3697800" cy="186372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dirty="0">
                <a:solidFill>
                  <a:srgbClr val="434343"/>
                </a:solidFill>
              </a:rPr>
              <a:t>2016: 34% of Total RBA</a:t>
            </a:r>
            <a:endParaRPr sz="2400" b="1" dirty="0">
              <a:solidFill>
                <a:srgbClr val="434343"/>
              </a:solidFill>
            </a:endParaRPr>
          </a:p>
          <a:p>
            <a:pPr marL="0" lvl="0" indent="0">
              <a:spcBef>
                <a:spcPts val="0"/>
              </a:spcBef>
              <a:spcAft>
                <a:spcPts val="0"/>
              </a:spcAft>
              <a:buNone/>
            </a:pPr>
            <a:r>
              <a:rPr lang="en" sz="2400" b="1" dirty="0">
                <a:solidFill>
                  <a:srgbClr val="3C78D8"/>
                </a:solidFill>
              </a:rPr>
              <a:t>2017: 46% of Total RBA</a:t>
            </a:r>
          </a:p>
          <a:p>
            <a:pPr marL="0" lvl="0" indent="0">
              <a:spcBef>
                <a:spcPts val="0"/>
              </a:spcBef>
              <a:spcAft>
                <a:spcPts val="0"/>
              </a:spcAft>
              <a:buNone/>
            </a:pPr>
            <a:r>
              <a:rPr lang="en" sz="2400" b="1" dirty="0">
                <a:solidFill>
                  <a:schemeClr val="accent1">
                    <a:lumMod val="75000"/>
                  </a:schemeClr>
                </a:solidFill>
              </a:rPr>
              <a:t>2018: 25% of Total RBA</a:t>
            </a:r>
            <a:endParaRPr sz="2400" b="1" dirty="0">
              <a:solidFill>
                <a:schemeClr val="accent1">
                  <a:lumMod val="75000"/>
                </a:schemeClr>
              </a:solidFill>
            </a:endParaRPr>
          </a:p>
        </p:txBody>
      </p:sp>
      <p:pic>
        <p:nvPicPr>
          <p:cNvPr id="190" name="Shape 190"/>
          <p:cNvPicPr preferRelativeResize="0"/>
          <p:nvPr/>
        </p:nvPicPr>
        <p:blipFill>
          <a:blip r:embed="rId3">
            <a:alphaModFix/>
          </a:blip>
          <a:stretch>
            <a:fillRect/>
          </a:stretch>
        </p:blipFill>
        <p:spPr>
          <a:xfrm>
            <a:off x="5562600" y="3124200"/>
            <a:ext cx="3103591" cy="2944101"/>
          </a:xfrm>
          <a:prstGeom prst="rect">
            <a:avLst/>
          </a:prstGeom>
          <a:noFill/>
          <a:ln>
            <a:noFill/>
          </a:ln>
        </p:spPr>
      </p:pic>
      <p:graphicFrame>
        <p:nvGraphicFramePr>
          <p:cNvPr id="6" name="Chart 5"/>
          <p:cNvGraphicFramePr>
            <a:graphicFrameLocks/>
          </p:cNvGraphicFramePr>
          <p:nvPr/>
        </p:nvGraphicFramePr>
        <p:xfrm>
          <a:off x="547220" y="1156841"/>
          <a:ext cx="4886715" cy="506907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648200" y="6248400"/>
            <a:ext cx="4384534" cy="523220"/>
          </a:xfrm>
          <a:prstGeom prst="rect">
            <a:avLst/>
          </a:prstGeom>
          <a:noFill/>
        </p:spPr>
        <p:txBody>
          <a:bodyPr wrap="none" rtlCol="0">
            <a:spAutoFit/>
          </a:bodyPr>
          <a:lstStyle/>
          <a:p>
            <a:pPr algn="r"/>
            <a:r>
              <a:rPr lang="en-US" sz="1400" dirty="0"/>
              <a:t>Slide provided by Joe Collier, Business Reference Librarian</a:t>
            </a:r>
          </a:p>
          <a:p>
            <a:pPr algn="r"/>
            <a:r>
              <a:rPr lang="en-US" sz="1400" dirty="0"/>
              <a:t>Mount Prospect Public Library</a:t>
            </a:r>
          </a:p>
        </p:txBody>
      </p:sp>
    </p:spTree>
    <p:extLst>
      <p:ext uri="{BB962C8B-B14F-4D97-AF65-F5344CB8AC3E}">
        <p14:creationId xmlns:p14="http://schemas.microsoft.com/office/powerpoint/2010/main" val="874044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157"/>
          <a:stretch/>
        </p:blipFill>
        <p:spPr>
          <a:xfrm>
            <a:off x="4191002" y="1118291"/>
            <a:ext cx="4968634" cy="5758102"/>
          </a:xfrm>
          <a:prstGeom prst="rect">
            <a:avLst/>
          </a:prstGeom>
        </p:spPr>
      </p:pic>
      <p:sp>
        <p:nvSpPr>
          <p:cNvPr id="2" name="TextBox 1"/>
          <p:cNvSpPr txBox="1"/>
          <p:nvPr/>
        </p:nvSpPr>
        <p:spPr>
          <a:xfrm>
            <a:off x="-47297" y="40948"/>
            <a:ext cx="8068363" cy="2800767"/>
          </a:xfrm>
          <a:prstGeom prst="rect">
            <a:avLst/>
          </a:prstGeom>
          <a:noFill/>
        </p:spPr>
        <p:txBody>
          <a:bodyPr wrap="none" rtlCol="0">
            <a:spAutoFit/>
          </a:bodyPr>
          <a:lstStyle/>
          <a:p>
            <a:r>
              <a:rPr lang="en-US" sz="4400" b="1" dirty="0"/>
              <a:t>“I believe that public libraries </a:t>
            </a:r>
          </a:p>
          <a:p>
            <a:r>
              <a:rPr lang="en-US" sz="4400" b="1" dirty="0"/>
              <a:t>are uniquely positioned to create </a:t>
            </a:r>
          </a:p>
          <a:p>
            <a:r>
              <a:rPr lang="en-US" sz="4400" b="1" dirty="0"/>
              <a:t>environments that foster </a:t>
            </a:r>
          </a:p>
          <a:p>
            <a:r>
              <a:rPr lang="en-US" sz="4400" b="1" dirty="0"/>
              <a:t>community change.”</a:t>
            </a:r>
          </a:p>
        </p:txBody>
      </p:sp>
      <p:sp>
        <p:nvSpPr>
          <p:cNvPr id="6" name="TextBox 5"/>
          <p:cNvSpPr txBox="1"/>
          <p:nvPr/>
        </p:nvSpPr>
        <p:spPr>
          <a:xfrm>
            <a:off x="294290" y="3179379"/>
            <a:ext cx="3962400" cy="3293209"/>
          </a:xfrm>
          <a:prstGeom prst="rect">
            <a:avLst/>
          </a:prstGeom>
          <a:noFill/>
        </p:spPr>
        <p:txBody>
          <a:bodyPr wrap="square" rtlCol="0">
            <a:spAutoFit/>
          </a:bodyPr>
          <a:lstStyle/>
          <a:p>
            <a:pPr algn="ctr"/>
            <a:r>
              <a:rPr lang="en-US" sz="2600" dirty="0"/>
              <a:t>-- Brian Shepard</a:t>
            </a:r>
          </a:p>
          <a:p>
            <a:pPr algn="ctr"/>
            <a:r>
              <a:rPr lang="en-US" sz="2600" dirty="0"/>
              <a:t>Executive Director</a:t>
            </a:r>
          </a:p>
          <a:p>
            <a:pPr algn="ctr"/>
            <a:r>
              <a:rPr lang="en-US" sz="2600" dirty="0"/>
              <a:t>Indian Trails Public Library</a:t>
            </a:r>
          </a:p>
          <a:p>
            <a:pPr algn="ctr"/>
            <a:r>
              <a:rPr lang="en-US" sz="2600" dirty="0"/>
              <a:t>&amp; 2019 Illinois </a:t>
            </a:r>
          </a:p>
          <a:p>
            <a:pPr algn="ctr"/>
            <a:r>
              <a:rPr lang="en-US" sz="2600" dirty="0"/>
              <a:t>Librarian </a:t>
            </a:r>
          </a:p>
          <a:p>
            <a:pPr algn="ctr"/>
            <a:r>
              <a:rPr lang="en-US" sz="2600" dirty="0"/>
              <a:t>of the Year </a:t>
            </a:r>
          </a:p>
          <a:p>
            <a:pPr algn="ctr"/>
            <a:r>
              <a:rPr lang="en-US" sz="2600" dirty="0"/>
              <a:t>on “Why I Turn Outward”</a:t>
            </a:r>
          </a:p>
          <a:p>
            <a:pPr algn="ctr"/>
            <a:r>
              <a:rPr lang="en-US" sz="2600" dirty="0"/>
              <a:t>theharwoodinstitute.org </a:t>
            </a:r>
          </a:p>
        </p:txBody>
      </p:sp>
    </p:spTree>
    <p:extLst>
      <p:ext uri="{BB962C8B-B14F-4D97-AF65-F5344CB8AC3E}">
        <p14:creationId xmlns:p14="http://schemas.microsoft.com/office/powerpoint/2010/main" val="4091371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8160"/>
          <a:stretch/>
        </p:blipFill>
        <p:spPr>
          <a:xfrm>
            <a:off x="3987912" y="457200"/>
            <a:ext cx="5145578" cy="6093230"/>
          </a:xfrm>
          <a:prstGeom prst="rect">
            <a:avLst/>
          </a:prstGeom>
        </p:spPr>
      </p:pic>
      <p:sp>
        <p:nvSpPr>
          <p:cNvPr id="3" name="Title 2"/>
          <p:cNvSpPr txBox="1">
            <a:spLocks/>
          </p:cNvSpPr>
          <p:nvPr/>
        </p:nvSpPr>
        <p:spPr>
          <a:xfrm>
            <a:off x="-31531" y="685800"/>
            <a:ext cx="4648200" cy="12318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t>Questions?</a:t>
            </a:r>
          </a:p>
        </p:txBody>
      </p:sp>
      <p:sp>
        <p:nvSpPr>
          <p:cNvPr id="4" name="TextBox 3"/>
          <p:cNvSpPr txBox="1"/>
          <p:nvPr/>
        </p:nvSpPr>
        <p:spPr>
          <a:xfrm>
            <a:off x="136634" y="2209800"/>
            <a:ext cx="5654566" cy="4093428"/>
          </a:xfrm>
          <a:prstGeom prst="rect">
            <a:avLst/>
          </a:prstGeom>
          <a:noFill/>
        </p:spPr>
        <p:txBody>
          <a:bodyPr wrap="square" rtlCol="0">
            <a:spAutoFit/>
          </a:bodyPr>
          <a:lstStyle/>
          <a:p>
            <a:r>
              <a:rPr lang="en-US" sz="2000" dirty="0"/>
              <a:t>Diana Brawley </a:t>
            </a:r>
            <a:r>
              <a:rPr lang="en-US" sz="2000" dirty="0" err="1"/>
              <a:t>Sussman</a:t>
            </a:r>
            <a:r>
              <a:rPr lang="en-US" sz="2000" dirty="0"/>
              <a:t>, Director</a:t>
            </a:r>
            <a:br>
              <a:rPr lang="en-US" sz="2000" dirty="0"/>
            </a:br>
            <a:r>
              <a:rPr lang="en-US" sz="2000" dirty="0"/>
              <a:t>Carbondale Public Library</a:t>
            </a:r>
            <a:br>
              <a:rPr lang="en-US" sz="2000" dirty="0"/>
            </a:br>
            <a:r>
              <a:rPr lang="en-US" sz="2000" dirty="0"/>
              <a:t>405 W. Main St.</a:t>
            </a:r>
            <a:br>
              <a:rPr lang="en-US" sz="2000" dirty="0"/>
            </a:br>
            <a:r>
              <a:rPr lang="en-US" sz="2000" dirty="0"/>
              <a:t>Carbondale, IL 62901</a:t>
            </a:r>
            <a:br>
              <a:rPr lang="en-US" sz="2000" dirty="0"/>
            </a:br>
            <a:br>
              <a:rPr lang="en-US" sz="2000" dirty="0"/>
            </a:br>
            <a:r>
              <a:rPr lang="en-US" sz="2000" dirty="0"/>
              <a:t>Phone: 618-457-0354, ext. 9</a:t>
            </a:r>
            <a:br>
              <a:rPr lang="en-US" sz="2000" dirty="0"/>
            </a:br>
            <a:r>
              <a:rPr lang="en-US" sz="2000" dirty="0"/>
              <a:t>Fax: 618-457-0353</a:t>
            </a:r>
            <a:br>
              <a:rPr lang="en-US" sz="2000" dirty="0"/>
            </a:br>
            <a:r>
              <a:rPr lang="en-US" sz="2000" dirty="0"/>
              <a:t>Email: </a:t>
            </a:r>
            <a:r>
              <a:rPr lang="en-US" sz="2000" dirty="0">
                <a:hlinkClick r:id="rId3"/>
              </a:rPr>
              <a:t>dbrawley@carbondale.lib.il.us</a:t>
            </a:r>
            <a:br>
              <a:rPr lang="en-US" sz="2000" dirty="0"/>
            </a:br>
            <a:r>
              <a:rPr lang="en-US" sz="2000" dirty="0"/>
              <a:t>Web: </a:t>
            </a:r>
            <a:r>
              <a:rPr lang="en-US" sz="2000" dirty="0">
                <a:hlinkClick r:id="rId4"/>
              </a:rPr>
              <a:t>www.carbondalepubliclibrary.org </a:t>
            </a:r>
            <a:br>
              <a:rPr lang="en-US" sz="2000" dirty="0"/>
            </a:br>
            <a:br>
              <a:rPr lang="en-US" sz="2000" dirty="0"/>
            </a:br>
            <a:r>
              <a:rPr lang="en-US" sz="2000" dirty="0"/>
              <a:t>"Carbondale Public Library provides resources and services to support the educational, informational, cultural, and recreational needs of its community."</a:t>
            </a:r>
          </a:p>
        </p:txBody>
      </p:sp>
    </p:spTree>
    <p:extLst>
      <p:ext uri="{BB962C8B-B14F-4D97-AF65-F5344CB8AC3E}">
        <p14:creationId xmlns:p14="http://schemas.microsoft.com/office/powerpoint/2010/main" val="43993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39"/>
          <p:cNvSpPr txBox="1">
            <a:spLocks/>
          </p:cNvSpPr>
          <p:nvPr/>
        </p:nvSpPr>
        <p:spPr>
          <a:xfrm>
            <a:off x="457200" y="0"/>
            <a:ext cx="8229600" cy="7786747"/>
          </a:xfrm>
          <a:prstGeom prst="rect">
            <a:avLst/>
          </a:prstGeom>
          <a:noFill/>
          <a:ln>
            <a:noFill/>
          </a:ln>
        </p:spPr>
        <p:txBody>
          <a:bodyPr wrap="square" numCol="1">
            <a:spAutoFit/>
          </a:bodyPr>
          <a:lstStyle/>
          <a:p>
            <a:pPr marL="0" indent="0" algn="ctr"/>
            <a:r>
              <a:rPr lang="en-US" sz="4400" b="1" dirty="0">
                <a:latin typeface="Calibri" pitchFamily="34" charset="0"/>
              </a:rPr>
              <a:t>Types of Homelessness</a:t>
            </a:r>
          </a:p>
          <a:p>
            <a:pPr marL="0" indent="0" algn="ctr"/>
            <a:endParaRPr lang="en-US" sz="1400" b="1" dirty="0">
              <a:latin typeface="Calibri" pitchFamily="34" charset="0"/>
            </a:endParaRPr>
          </a:p>
          <a:p>
            <a:pPr marL="0" indent="0" algn="ctr"/>
            <a:r>
              <a:rPr lang="en-US" sz="2400" b="1" dirty="0">
                <a:latin typeface="Calibri" pitchFamily="34" charset="0"/>
              </a:rPr>
              <a:t>Chronic Homelessness</a:t>
            </a:r>
          </a:p>
          <a:p>
            <a:pPr marL="0" indent="0"/>
            <a:r>
              <a:rPr lang="en-US" sz="2400" dirty="0">
                <a:latin typeface="Calibri" pitchFamily="34" charset="0"/>
              </a:rPr>
              <a:t>Individuals who have been continuously homeless for a year or more, or has had a minimum of four episodes of homelessness in the previous three years</a:t>
            </a:r>
          </a:p>
          <a:p>
            <a:pPr marL="0" indent="0"/>
            <a:endParaRPr lang="en-US" sz="1500" dirty="0">
              <a:latin typeface="Calibri" pitchFamily="34" charset="0"/>
            </a:endParaRPr>
          </a:p>
          <a:p>
            <a:pPr marL="0" indent="0" algn="ctr"/>
            <a:r>
              <a:rPr lang="en-US" sz="2400" b="1" dirty="0">
                <a:latin typeface="Calibri" pitchFamily="34" charset="0"/>
              </a:rPr>
              <a:t>Episodic Homelessness</a:t>
            </a:r>
          </a:p>
          <a:p>
            <a:pPr marL="0" indent="0"/>
            <a:r>
              <a:rPr lang="en-US" sz="2400" dirty="0">
                <a:latin typeface="Calibri" pitchFamily="34" charset="0"/>
              </a:rPr>
              <a:t>Individuals who are currently homeless and have experienced at least 3 periods of homelessness in the previous year</a:t>
            </a:r>
          </a:p>
          <a:p>
            <a:pPr marL="0" indent="0"/>
            <a:endParaRPr lang="en-US" sz="1500" dirty="0">
              <a:latin typeface="Calibri" pitchFamily="34" charset="0"/>
            </a:endParaRPr>
          </a:p>
          <a:p>
            <a:pPr marL="0" indent="0" algn="ctr"/>
            <a:r>
              <a:rPr lang="en-US" sz="2400" b="1" dirty="0">
                <a:latin typeface="Calibri" pitchFamily="34" charset="0"/>
              </a:rPr>
              <a:t>Transitional Homelessness</a:t>
            </a:r>
          </a:p>
          <a:p>
            <a:pPr marL="0" indent="0"/>
            <a:r>
              <a:rPr lang="en-US" sz="2400" dirty="0">
                <a:latin typeface="Calibri" pitchFamily="34" charset="0"/>
              </a:rPr>
              <a:t> Individuals residing in shelters, temporary housing or extended stay hotels for short periods of time</a:t>
            </a:r>
          </a:p>
          <a:p>
            <a:pPr marL="0" indent="0"/>
            <a:endParaRPr lang="en-US" sz="1500" dirty="0">
              <a:latin typeface="Calibri" pitchFamily="34" charset="0"/>
            </a:endParaRPr>
          </a:p>
          <a:p>
            <a:pPr marL="0" indent="0" algn="ctr"/>
            <a:r>
              <a:rPr lang="en-US" sz="2400" b="1" dirty="0">
                <a:latin typeface="Calibri" pitchFamily="34" charset="0"/>
              </a:rPr>
              <a:t>Provisionally Occupied</a:t>
            </a:r>
          </a:p>
          <a:p>
            <a:pPr marL="0" indent="0"/>
            <a:r>
              <a:rPr lang="en-US" sz="2400" dirty="0">
                <a:latin typeface="Calibri" pitchFamily="34" charset="0"/>
              </a:rPr>
              <a:t>Individuals living with friends or family members with no long-term guarantee of continued housing, “couch suffers”</a:t>
            </a:r>
          </a:p>
          <a:p>
            <a:pPr marL="0" indent="0"/>
            <a:endParaRPr lang="en-US" dirty="0">
              <a:latin typeface="Calibri" pitchFamily="34" charset="0"/>
            </a:endParaRPr>
          </a:p>
          <a:p>
            <a:pPr marL="0" indent="0"/>
            <a:endParaRPr lang="en-US" dirty="0">
              <a:latin typeface="Calibri" pitchFamily="34" charset="0"/>
            </a:endParaRPr>
          </a:p>
          <a:p>
            <a:pPr marL="0" indent="0"/>
            <a:endParaRPr lang="en-US" dirty="0">
              <a:latin typeface="Calibri" pitchFamily="34" charset="0"/>
            </a:endParaRPr>
          </a:p>
          <a:p>
            <a:pPr marL="0" indent="0"/>
            <a:endParaRPr lang="en-US" dirty="0">
              <a:latin typeface="Calibri" pitchFamily="34" charset="0"/>
            </a:endParaRPr>
          </a:p>
        </p:txBody>
      </p:sp>
      <p:sp>
        <p:nvSpPr>
          <p:cNvPr id="3" name="TextBox 2"/>
          <p:cNvSpPr txBox="1"/>
          <p:nvPr/>
        </p:nvSpPr>
        <p:spPr>
          <a:xfrm>
            <a:off x="5813172" y="6291592"/>
            <a:ext cx="3315588" cy="523220"/>
          </a:xfrm>
          <a:prstGeom prst="rect">
            <a:avLst/>
          </a:prstGeom>
          <a:noFill/>
        </p:spPr>
        <p:txBody>
          <a:bodyPr wrap="none" rtlCol="0">
            <a:spAutoFit/>
          </a:bodyPr>
          <a:lstStyle/>
          <a:p>
            <a:pPr algn="r"/>
            <a:r>
              <a:rPr lang="en-US" sz="1400" dirty="0"/>
              <a:t>Slide provided Leander Spearman, Director</a:t>
            </a:r>
          </a:p>
          <a:p>
            <a:pPr algn="r"/>
            <a:r>
              <a:rPr lang="en-US" sz="1400" dirty="0" err="1"/>
              <a:t>BellevillePublic</a:t>
            </a:r>
            <a:r>
              <a:rPr lang="en-US" sz="1400" dirty="0"/>
              <a:t> Library</a:t>
            </a:r>
          </a:p>
        </p:txBody>
      </p:sp>
    </p:spTree>
    <p:extLst>
      <p:ext uri="{BB962C8B-B14F-4D97-AF65-F5344CB8AC3E}">
        <p14:creationId xmlns:p14="http://schemas.microsoft.com/office/powerpoint/2010/main" val="2402790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40"/>
          <p:cNvSpPr txBox="1">
            <a:spLocks/>
          </p:cNvSpPr>
          <p:nvPr/>
        </p:nvSpPr>
        <p:spPr>
          <a:xfrm>
            <a:off x="609600" y="593834"/>
            <a:ext cx="7924800" cy="3447098"/>
          </a:xfrm>
          <a:prstGeom prst="rect">
            <a:avLst/>
          </a:prstGeom>
          <a:noFill/>
          <a:ln>
            <a:noFill/>
          </a:ln>
        </p:spPr>
        <p:txBody>
          <a:bodyPr numCol="1">
            <a:spAutoFit/>
          </a:bodyPr>
          <a:lstStyle/>
          <a:p>
            <a:pPr marL="0" indent="0" algn="ctr"/>
            <a:r>
              <a:rPr lang="en-US" sz="4400" b="1" dirty="0">
                <a:latin typeface="Calibri" pitchFamily="34" charset="0"/>
              </a:rPr>
              <a:t>What Causes Homelessness?</a:t>
            </a:r>
          </a:p>
          <a:p>
            <a:pPr marL="0" indent="0" algn="ctr"/>
            <a:endParaRPr lang="en-US" dirty="0">
              <a:latin typeface="Calibri" pitchFamily="34" charset="0"/>
            </a:endParaRPr>
          </a:p>
          <a:p>
            <a:pPr marL="0" indent="0" algn="ctr"/>
            <a:endParaRPr lang="en-US" dirty="0">
              <a:latin typeface="Calibri" pitchFamily="34" charset="0"/>
            </a:endParaRPr>
          </a:p>
          <a:p>
            <a:pPr marL="0" indent="0">
              <a:buFontTx/>
              <a:buChar char="•"/>
            </a:pPr>
            <a:r>
              <a:rPr lang="en-US" sz="2400" dirty="0">
                <a:latin typeface="Calibri" pitchFamily="34" charset="0"/>
              </a:rPr>
              <a:t>Lack of affordable housing</a:t>
            </a:r>
          </a:p>
          <a:p>
            <a:pPr marL="0" indent="0">
              <a:buFontTx/>
              <a:buChar char="•"/>
            </a:pPr>
            <a:r>
              <a:rPr lang="en-US" sz="2400" dirty="0">
                <a:latin typeface="Calibri" pitchFamily="34" charset="0"/>
              </a:rPr>
              <a:t>Lack of Income</a:t>
            </a:r>
          </a:p>
          <a:p>
            <a:pPr marL="0" indent="0">
              <a:buFontTx/>
              <a:buChar char="•"/>
            </a:pPr>
            <a:r>
              <a:rPr lang="en-US" sz="2400" dirty="0">
                <a:latin typeface="Calibri" pitchFamily="34" charset="0"/>
              </a:rPr>
              <a:t>Health condition</a:t>
            </a:r>
          </a:p>
          <a:p>
            <a:pPr marL="0" indent="0">
              <a:buFontTx/>
              <a:buChar char="•"/>
            </a:pPr>
            <a:r>
              <a:rPr lang="en-US" sz="2400" dirty="0">
                <a:latin typeface="Calibri" pitchFamily="34" charset="0"/>
              </a:rPr>
              <a:t>Domestic Abuse</a:t>
            </a:r>
          </a:p>
          <a:p>
            <a:pPr marL="0" indent="0">
              <a:buFontTx/>
              <a:buChar char="•"/>
            </a:pPr>
            <a:r>
              <a:rPr lang="en-US" sz="2400" dirty="0">
                <a:latin typeface="Calibri" pitchFamily="34" charset="0"/>
              </a:rPr>
              <a:t>Racial Disparities</a:t>
            </a:r>
          </a:p>
          <a:p>
            <a:pPr marL="0" indent="0">
              <a:buFontTx/>
              <a:buChar char="•"/>
            </a:pPr>
            <a:endParaRPr lang="en-US" dirty="0">
              <a:latin typeface="Calibri" pitchFamily="34" charset="0"/>
            </a:endParaRPr>
          </a:p>
        </p:txBody>
      </p:sp>
      <p:sp>
        <p:nvSpPr>
          <p:cNvPr id="41" name="Text Box 41"/>
          <p:cNvSpPr txBox="1">
            <a:spLocks/>
          </p:cNvSpPr>
          <p:nvPr/>
        </p:nvSpPr>
        <p:spPr>
          <a:xfrm>
            <a:off x="381000" y="4176439"/>
            <a:ext cx="8382000" cy="708025"/>
          </a:xfrm>
          <a:prstGeom prst="rect">
            <a:avLst/>
          </a:prstGeom>
          <a:noFill/>
          <a:ln>
            <a:noFill/>
          </a:ln>
        </p:spPr>
        <p:txBody>
          <a:bodyPr numCol="1">
            <a:spAutoFit/>
          </a:bodyPr>
          <a:lstStyle/>
          <a:p>
            <a:pPr marL="0" indent="0" algn="ctr"/>
            <a:r>
              <a:rPr lang="en-US" sz="4000" b="1" dirty="0"/>
              <a:t>“A Series of Unfortunate Events”</a:t>
            </a:r>
          </a:p>
        </p:txBody>
      </p:sp>
      <p:sp>
        <p:nvSpPr>
          <p:cNvPr id="4" name="TextBox 3"/>
          <p:cNvSpPr txBox="1"/>
          <p:nvPr/>
        </p:nvSpPr>
        <p:spPr>
          <a:xfrm>
            <a:off x="5813172" y="6291592"/>
            <a:ext cx="3315588" cy="523220"/>
          </a:xfrm>
          <a:prstGeom prst="rect">
            <a:avLst/>
          </a:prstGeom>
          <a:noFill/>
        </p:spPr>
        <p:txBody>
          <a:bodyPr wrap="none" rtlCol="0">
            <a:spAutoFit/>
          </a:bodyPr>
          <a:lstStyle/>
          <a:p>
            <a:pPr algn="r"/>
            <a:r>
              <a:rPr lang="en-US" sz="1400" dirty="0"/>
              <a:t>Slide provided Leander Spearman, Director</a:t>
            </a:r>
          </a:p>
          <a:p>
            <a:pPr algn="r"/>
            <a:r>
              <a:rPr lang="en-US" sz="1400" dirty="0" err="1"/>
              <a:t>BellevillePublic</a:t>
            </a:r>
            <a:r>
              <a:rPr lang="en-US" sz="1400" dirty="0"/>
              <a:t> Library</a:t>
            </a:r>
          </a:p>
        </p:txBody>
      </p:sp>
    </p:spTree>
    <p:extLst>
      <p:ext uri="{BB962C8B-B14F-4D97-AF65-F5344CB8AC3E}">
        <p14:creationId xmlns:p14="http://schemas.microsoft.com/office/powerpoint/2010/main" val="3851002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22" y="457200"/>
            <a:ext cx="5602778" cy="6093230"/>
          </a:xfrm>
          <a:prstGeom prst="rect">
            <a:avLst/>
          </a:prstGeom>
        </p:spPr>
      </p:pic>
      <p:sp>
        <p:nvSpPr>
          <p:cNvPr id="3" name="Title 2"/>
          <p:cNvSpPr>
            <a:spLocks noGrp="1"/>
          </p:cNvSpPr>
          <p:nvPr>
            <p:ph type="ctrTitle"/>
          </p:nvPr>
        </p:nvSpPr>
        <p:spPr>
          <a:xfrm>
            <a:off x="0" y="2532416"/>
            <a:ext cx="4390697" cy="1793167"/>
          </a:xfrm>
        </p:spPr>
        <p:txBody>
          <a:bodyPr>
            <a:normAutofit fontScale="90000"/>
          </a:bodyPr>
          <a:lstStyle/>
          <a:p>
            <a:pPr algn="ctr"/>
            <a:r>
              <a:rPr lang="en-US" sz="8000" b="1" dirty="0"/>
              <a:t>Social Workers</a:t>
            </a:r>
          </a:p>
        </p:txBody>
      </p:sp>
    </p:spTree>
    <p:extLst>
      <p:ext uri="{BB962C8B-B14F-4D97-AF65-F5344CB8AC3E}">
        <p14:creationId xmlns:p14="http://schemas.microsoft.com/office/powerpoint/2010/main" val="387587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184" t="33928" r="36703" b="45822"/>
          <a:stretch/>
        </p:blipFill>
        <p:spPr bwMode="auto">
          <a:xfrm>
            <a:off x="1735113" y="1295400"/>
            <a:ext cx="6705807" cy="138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7350" y="164068"/>
            <a:ext cx="8534772" cy="830997"/>
          </a:xfrm>
          <a:prstGeom prst="rect">
            <a:avLst/>
          </a:prstGeom>
          <a:noFill/>
        </p:spPr>
        <p:txBody>
          <a:bodyPr wrap="none" rtlCol="0">
            <a:spAutoFit/>
          </a:bodyPr>
          <a:lstStyle/>
          <a:p>
            <a:pPr algn="ctr"/>
            <a:r>
              <a:rPr lang="en-US" sz="4800" b="1" dirty="0"/>
              <a:t>Launched in San Francisco, 2009:</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56" t="30444" r="33333" b="50222"/>
          <a:stretch/>
        </p:blipFill>
        <p:spPr bwMode="auto">
          <a:xfrm>
            <a:off x="4267200" y="2256360"/>
            <a:ext cx="4511028" cy="132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690" t="48437" r="32988" b="40344"/>
          <a:stretch/>
        </p:blipFill>
        <p:spPr bwMode="auto">
          <a:xfrm>
            <a:off x="176048" y="4926367"/>
            <a:ext cx="5480119" cy="105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29922" y="6119336"/>
            <a:ext cx="6383799" cy="738664"/>
          </a:xfrm>
          <a:prstGeom prst="rect">
            <a:avLst/>
          </a:prstGeom>
          <a:noFill/>
        </p:spPr>
        <p:txBody>
          <a:bodyPr wrap="none" rtlCol="0">
            <a:spAutoFit/>
          </a:bodyPr>
          <a:lstStyle/>
          <a:p>
            <a:r>
              <a:rPr lang="en-US" sz="1200" dirty="0"/>
              <a:t>Sources: </a:t>
            </a:r>
            <a:r>
              <a:rPr lang="en-US" sz="1200" dirty="0">
                <a:hlinkClick r:id="rId5"/>
              </a:rPr>
              <a:t>https://americanlibrariesmagazine.org/blogs/the-scoop/pla-social-worker-walks-library/</a:t>
            </a:r>
            <a:r>
              <a:rPr lang="en-US" sz="1200" dirty="0"/>
              <a:t>  </a:t>
            </a:r>
          </a:p>
          <a:p>
            <a:pPr algn="r"/>
            <a:r>
              <a:rPr lang="en-US" sz="1200" dirty="0">
                <a:hlinkClick r:id="rId6"/>
              </a:rPr>
              <a:t>http://nationswell.com/library-social-services</a:t>
            </a:r>
            <a:r>
              <a:rPr lang="en-US" dirty="0">
                <a:hlinkClick r:id="rId6"/>
              </a:rPr>
              <a:t>/</a:t>
            </a:r>
            <a:endParaRPr lang="en-US" dirty="0"/>
          </a:p>
          <a:p>
            <a:r>
              <a:rPr lang="en-US" sz="1200" dirty="0">
                <a:hlinkClick r:id="rId7"/>
              </a:rPr>
              <a:t>https://nextcity.org/daily/entry/library-systems-embracing-their-new-roles-as-social-service-hubs</a:t>
            </a:r>
            <a:r>
              <a:rPr lang="en-US" sz="1200" dirty="0"/>
              <a:t> </a:t>
            </a:r>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184" t="13678" r="77184" b="74808"/>
          <a:stretch/>
        </p:blipFill>
        <p:spPr bwMode="auto">
          <a:xfrm rot="18894989">
            <a:off x="228876" y="1904852"/>
            <a:ext cx="1556437" cy="54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7816" t="36586" r="43219" b="50000"/>
          <a:stretch/>
        </p:blipFill>
        <p:spPr bwMode="auto">
          <a:xfrm>
            <a:off x="1213944" y="3622317"/>
            <a:ext cx="6716111" cy="1149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62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 y="152400"/>
            <a:ext cx="9144000" cy="1401762"/>
          </a:xfrm>
        </p:spPr>
        <p:txBody>
          <a:bodyPr anchor="t">
            <a:noAutofit/>
          </a:bodyPr>
          <a:lstStyle/>
          <a:p>
            <a:pPr lvl="0">
              <a:spcBef>
                <a:spcPts val="0"/>
              </a:spcBef>
            </a:pPr>
            <a:r>
              <a:rPr lang="en-US" sz="4800" b="1" dirty="0">
                <a:solidFill>
                  <a:prstClr val="black"/>
                </a:solidFill>
                <a:ea typeface="+mn-ea"/>
                <a:cs typeface="+mn-cs"/>
              </a:rPr>
              <a:t>Offered in Carbondale since 2015:</a:t>
            </a:r>
            <a:br>
              <a:rPr lang="en-US" sz="4800" b="1" dirty="0">
                <a:solidFill>
                  <a:prstClr val="black"/>
                </a:solidFill>
                <a:ea typeface="+mn-ea"/>
                <a:cs typeface="+mn-cs"/>
              </a:rPr>
            </a:br>
            <a:r>
              <a:rPr lang="en-US" sz="2200" dirty="0">
                <a:solidFill>
                  <a:schemeClr val="bg1"/>
                </a:solidFill>
              </a:rPr>
              <a:t>ness and poverty in Southern Illinois.</a:t>
            </a:r>
            <a:br>
              <a:rPr lang="en-US" sz="2200" dirty="0">
                <a:solidFill>
                  <a:schemeClr val="bg1"/>
                </a:solidFill>
              </a:rPr>
            </a:br>
            <a:r>
              <a:rPr lang="en-US" sz="2200" dirty="0">
                <a:solidFill>
                  <a:schemeClr val="bg1"/>
                </a:solidFill>
              </a:rPr>
              <a:t>sparrowcoalition.org</a:t>
            </a:r>
            <a:br>
              <a:rPr lang="en-US" sz="2200" dirty="0">
                <a:solidFill>
                  <a:schemeClr val="bg1"/>
                </a:solidFill>
              </a:rPr>
            </a:br>
            <a:br>
              <a:rPr lang="en-US" sz="2200" dirty="0">
                <a:solidFill>
                  <a:schemeClr val="bg1"/>
                </a:solidFill>
              </a:rPr>
            </a:br>
            <a:r>
              <a:rPr lang="en-US" sz="2200" dirty="0"/>
              <a:t> </a:t>
            </a:r>
          </a:p>
        </p:txBody>
      </p:sp>
      <p:pic>
        <p:nvPicPr>
          <p:cNvPr id="4" name="Picture 3"/>
          <p:cNvPicPr>
            <a:picLocks noChangeAspect="1"/>
          </p:cNvPicPr>
          <p:nvPr/>
        </p:nvPicPr>
        <p:blipFill rotWithShape="1">
          <a:blip r:embed="rId3"/>
          <a:srcRect l="15278" t="18518" r="15972" b="6174"/>
          <a:stretch/>
        </p:blipFill>
        <p:spPr>
          <a:xfrm>
            <a:off x="0" y="1219200"/>
            <a:ext cx="9178290" cy="5655262"/>
          </a:xfrm>
          <a:prstGeom prst="rect">
            <a:avLst/>
          </a:prstGeom>
        </p:spPr>
      </p:pic>
    </p:spTree>
    <p:extLst>
      <p:ext uri="{BB962C8B-B14F-4D97-AF65-F5344CB8AC3E}">
        <p14:creationId xmlns:p14="http://schemas.microsoft.com/office/powerpoint/2010/main" val="2714775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1933</Words>
  <Application>Microsoft Office PowerPoint</Application>
  <PresentationFormat>On-screen Show (4:3)</PresentationFormat>
  <Paragraphs>337</Paragraphs>
  <Slides>49</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PowerPoint Presentation</vt:lpstr>
      <vt:lpstr>PowerPoint Presentation</vt:lpstr>
      <vt:lpstr>“Great libraries build communities.”  ― R. David Lankes  Expect More: Demanding Better Libraries For Today's Complex World </vt:lpstr>
      <vt:lpstr>PowerPoint Presentation</vt:lpstr>
      <vt:lpstr>PowerPoint Presentation</vt:lpstr>
      <vt:lpstr>PowerPoint Presentation</vt:lpstr>
      <vt:lpstr>Social Workers</vt:lpstr>
      <vt:lpstr>PowerPoint Presentation</vt:lpstr>
      <vt:lpstr>Offered in Carbondale since 2015: ness and poverty in Southern Illinois. sparrowcoalition.org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Warming Center</vt:lpstr>
      <vt:lpstr>PowerPoint Presentation</vt:lpstr>
      <vt:lpstr>PowerPoint Presentation</vt:lpstr>
      <vt:lpstr>PowerPoint Presentation</vt:lpstr>
      <vt:lpstr>PowerPoint Presentation</vt:lpstr>
      <vt:lpstr>PowerPoint Presentation</vt:lpstr>
      <vt:lpstr>Programs and Pantries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Resources</vt:lpstr>
      <vt:lpstr>PowerPoint Presentation</vt:lpstr>
      <vt:lpstr>PowerPoint Presentation</vt:lpstr>
      <vt:lpstr>PowerPoint Presentation</vt:lpstr>
      <vt:lpstr>PowerPoint Presentation</vt:lpstr>
      <vt:lpstr>Coalitions &amp; Committees</vt:lpstr>
      <vt:lpstr>PowerPoint Presentation</vt:lpstr>
      <vt:lpstr>PowerPoint Presentation</vt:lpstr>
      <vt:lpstr>PowerPoint Presentation</vt:lpstr>
      <vt:lpstr>PowerPoint Presentation</vt:lpstr>
      <vt:lpstr>PowerPoint Presentation</vt:lpstr>
      <vt:lpstr>PowerPoint Presentation</vt:lpstr>
      <vt:lpstr>Mount Prospect Entrepreneurs Initiative (MPEI)</vt:lpstr>
      <vt:lpstr>Building Up the Toolbox</vt:lpstr>
      <vt:lpstr>Reference By Appointment (RBA)</vt:lpstr>
      <vt:lpstr>PowerPoint Presentation</vt:lpstr>
      <vt:lpstr>PowerPoint Presentation</vt:lpstr>
    </vt:vector>
  </TitlesOfParts>
  <Company>Robinson Public Library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exec</dc:creator>
  <cp:lastModifiedBy>Sofia Anastopoulos</cp:lastModifiedBy>
  <cp:revision>34</cp:revision>
  <dcterms:created xsi:type="dcterms:W3CDTF">2019-08-08T15:46:06Z</dcterms:created>
  <dcterms:modified xsi:type="dcterms:W3CDTF">2019-08-12T15:21:23Z</dcterms:modified>
</cp:coreProperties>
</file>